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2"/>
    <p:restoredTop sz="94694"/>
  </p:normalViewPr>
  <p:slideViewPr>
    <p:cSldViewPr snapToGrid="0">
      <p:cViewPr varScale="1">
        <p:scale>
          <a:sx n="107" d="100"/>
          <a:sy n="107" d="100"/>
        </p:scale>
        <p:origin x="1408"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B695A8-8B20-4552-808D-F7F17960484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F737A0E-65A5-44F9-8734-ED6DDC42B9E6}">
      <dgm:prSet/>
      <dgm:spPr/>
      <dgm:t>
        <a:bodyPr/>
        <a:lstStyle/>
        <a:p>
          <a:r>
            <a:rPr lang="en-US" b="1"/>
            <a:t>Our Weighted Formula:</a:t>
          </a:r>
          <a:endParaRPr lang="en-US"/>
        </a:p>
      </dgm:t>
    </dgm:pt>
    <dgm:pt modelId="{3044F33E-E437-4675-B67F-ED7FA27CE0EC}" type="parTrans" cxnId="{440A224F-9A90-4C91-A613-353E787A4A2F}">
      <dgm:prSet/>
      <dgm:spPr/>
      <dgm:t>
        <a:bodyPr/>
        <a:lstStyle/>
        <a:p>
          <a:endParaRPr lang="en-US"/>
        </a:p>
      </dgm:t>
    </dgm:pt>
    <dgm:pt modelId="{5906D448-6EDB-417C-A223-6B26E0BC47A6}" type="sibTrans" cxnId="{440A224F-9A90-4C91-A613-353E787A4A2F}">
      <dgm:prSet/>
      <dgm:spPr/>
      <dgm:t>
        <a:bodyPr/>
        <a:lstStyle/>
        <a:p>
          <a:endParaRPr lang="en-US"/>
        </a:p>
      </dgm:t>
    </dgm:pt>
    <dgm:pt modelId="{0550EC72-A839-4873-9059-57D8C31B22B8}">
      <dgm:prSet/>
      <dgm:spPr/>
      <dgm:t>
        <a:bodyPr/>
        <a:lstStyle/>
        <a:p>
          <a:r>
            <a:rPr lang="en-US" dirty="0"/>
            <a:t>50% Solar Irradiance (physical potential)</a:t>
          </a:r>
        </a:p>
      </dgm:t>
    </dgm:pt>
    <dgm:pt modelId="{F7984626-A022-480D-8661-DCFB713D5DB2}" type="parTrans" cxnId="{AB90D4CB-1B52-443F-B906-0F2DD2403112}">
      <dgm:prSet/>
      <dgm:spPr/>
      <dgm:t>
        <a:bodyPr/>
        <a:lstStyle/>
        <a:p>
          <a:endParaRPr lang="en-US"/>
        </a:p>
      </dgm:t>
    </dgm:pt>
    <dgm:pt modelId="{3A8E9A33-1B16-4817-8725-389B3F154497}" type="sibTrans" cxnId="{AB90D4CB-1B52-443F-B906-0F2DD2403112}">
      <dgm:prSet/>
      <dgm:spPr/>
      <dgm:t>
        <a:bodyPr/>
        <a:lstStyle/>
        <a:p>
          <a:endParaRPr lang="en-US"/>
        </a:p>
      </dgm:t>
    </dgm:pt>
    <dgm:pt modelId="{A6427CC0-56FC-4C6A-A44F-E02B23250C45}">
      <dgm:prSet/>
      <dgm:spPr/>
      <dgm:t>
        <a:bodyPr/>
        <a:lstStyle/>
        <a:p>
          <a:r>
            <a:rPr lang="en-US" dirty="0"/>
            <a:t>30% Home Ownership % (decision-making power)</a:t>
          </a:r>
        </a:p>
      </dgm:t>
    </dgm:pt>
    <dgm:pt modelId="{DCFF8A62-9FD0-4A8E-88E3-DF65898EF53A}" type="parTrans" cxnId="{2BF89512-3AA3-496D-ADCF-F04901C6E07D}">
      <dgm:prSet/>
      <dgm:spPr/>
      <dgm:t>
        <a:bodyPr/>
        <a:lstStyle/>
        <a:p>
          <a:endParaRPr lang="en-US"/>
        </a:p>
      </dgm:t>
    </dgm:pt>
    <dgm:pt modelId="{5727BC2A-4317-4FCB-9F05-26485E5D49E8}" type="sibTrans" cxnId="{2BF89512-3AA3-496D-ADCF-F04901C6E07D}">
      <dgm:prSet/>
      <dgm:spPr/>
      <dgm:t>
        <a:bodyPr/>
        <a:lstStyle/>
        <a:p>
          <a:endParaRPr lang="en-US"/>
        </a:p>
      </dgm:t>
    </dgm:pt>
    <dgm:pt modelId="{AE4B9D9F-7CF3-41A6-B7C6-A4C34F7B0B79}">
      <dgm:prSet/>
      <dgm:spPr/>
      <dgm:t>
        <a:bodyPr/>
        <a:lstStyle/>
        <a:p>
          <a:r>
            <a:rPr lang="en-US"/>
            <a:t>20% Median Home Value (investment capacity)</a:t>
          </a:r>
        </a:p>
      </dgm:t>
    </dgm:pt>
    <dgm:pt modelId="{DD98D28D-7B43-42DB-A6CA-6188DBE4751F}" type="parTrans" cxnId="{6981080C-F07F-4A33-B59F-274EE5FE0F15}">
      <dgm:prSet/>
      <dgm:spPr/>
      <dgm:t>
        <a:bodyPr/>
        <a:lstStyle/>
        <a:p>
          <a:endParaRPr lang="en-US"/>
        </a:p>
      </dgm:t>
    </dgm:pt>
    <dgm:pt modelId="{D2D781C4-55F2-4995-B7B6-3093C4B12ADA}" type="sibTrans" cxnId="{6981080C-F07F-4A33-B59F-274EE5FE0F15}">
      <dgm:prSet/>
      <dgm:spPr/>
      <dgm:t>
        <a:bodyPr/>
        <a:lstStyle/>
        <a:p>
          <a:endParaRPr lang="en-US"/>
        </a:p>
      </dgm:t>
    </dgm:pt>
    <dgm:pt modelId="{3E974771-5F9A-4CE1-BF22-E73B8D8B3EBB}">
      <dgm:prSet custT="1"/>
      <dgm:spPr/>
      <dgm:t>
        <a:bodyPr/>
        <a:lstStyle/>
        <a:p>
          <a:r>
            <a:rPr lang="en-US" sz="1800" b="1" dirty="0"/>
            <a:t>Formula:</a:t>
          </a:r>
          <a:br>
            <a:rPr lang="en-US" sz="1800" dirty="0"/>
          </a:br>
          <a:r>
            <a:rPr lang="en-US" sz="1800" dirty="0" err="1"/>
            <a:t>Solar_Score</a:t>
          </a:r>
          <a:r>
            <a:rPr lang="en-US" sz="1800" dirty="0"/>
            <a:t> = (0.5 * </a:t>
          </a:r>
          <a:r>
            <a:rPr lang="en-US" sz="1800" dirty="0" err="1"/>
            <a:t>Solar_Irradiance</a:t>
          </a:r>
          <a:r>
            <a:rPr lang="en-US" sz="1800" dirty="0"/>
            <a:t>) +</a:t>
          </a:r>
          <a:br>
            <a:rPr lang="en-US" sz="1800" dirty="0"/>
          </a:br>
          <a:r>
            <a:rPr lang="en-US" sz="1800" dirty="0"/>
            <a:t>(0.3 * </a:t>
          </a:r>
          <a:r>
            <a:rPr lang="en-US" sz="1800" dirty="0" err="1"/>
            <a:t>Owner_Occupied</a:t>
          </a:r>
          <a:r>
            <a:rPr lang="en-US" sz="1800" dirty="0"/>
            <a:t>_% / 100) +</a:t>
          </a:r>
          <a:br>
            <a:rPr lang="en-US" sz="1800" dirty="0"/>
          </a:br>
          <a:r>
            <a:rPr lang="en-US" sz="1800" dirty="0"/>
            <a:t>(0.2 * </a:t>
          </a:r>
          <a:r>
            <a:rPr lang="en-US" sz="1800" dirty="0" err="1"/>
            <a:t>Median_Home_Value</a:t>
          </a:r>
          <a:r>
            <a:rPr lang="en-US" sz="1800" dirty="0"/>
            <a:t> / 1000000)</a:t>
          </a:r>
        </a:p>
      </dgm:t>
    </dgm:pt>
    <dgm:pt modelId="{1B64E0EC-B29C-4406-84B9-CD6960A04198}" type="parTrans" cxnId="{25E52079-02B0-433B-A378-B0FB83F40C2E}">
      <dgm:prSet/>
      <dgm:spPr/>
      <dgm:t>
        <a:bodyPr/>
        <a:lstStyle/>
        <a:p>
          <a:endParaRPr lang="en-US"/>
        </a:p>
      </dgm:t>
    </dgm:pt>
    <dgm:pt modelId="{D42314B3-8F2F-4523-8690-652A15D0A596}" type="sibTrans" cxnId="{25E52079-02B0-433B-A378-B0FB83F40C2E}">
      <dgm:prSet/>
      <dgm:spPr/>
      <dgm:t>
        <a:bodyPr/>
        <a:lstStyle/>
        <a:p>
          <a:endParaRPr lang="en-US"/>
        </a:p>
      </dgm:t>
    </dgm:pt>
    <dgm:pt modelId="{77F5A98F-4E8E-EB44-B804-B826777B56E0}" type="pres">
      <dgm:prSet presAssocID="{7FB695A8-8B20-4552-808D-F7F179604840}" presName="diagram" presStyleCnt="0">
        <dgm:presLayoutVars>
          <dgm:dir/>
          <dgm:resizeHandles val="exact"/>
        </dgm:presLayoutVars>
      </dgm:prSet>
      <dgm:spPr/>
    </dgm:pt>
    <dgm:pt modelId="{A9D87825-985D-5B46-BF91-9A0CCB6020CC}" type="pres">
      <dgm:prSet presAssocID="{0F737A0E-65A5-44F9-8734-ED6DDC42B9E6}" presName="node" presStyleLbl="node1" presStyleIdx="0" presStyleCnt="2">
        <dgm:presLayoutVars>
          <dgm:bulletEnabled val="1"/>
        </dgm:presLayoutVars>
      </dgm:prSet>
      <dgm:spPr/>
    </dgm:pt>
    <dgm:pt modelId="{C4F4ADDB-35D0-7F49-9047-0432CDB75B04}" type="pres">
      <dgm:prSet presAssocID="{5906D448-6EDB-417C-A223-6B26E0BC47A6}" presName="sibTrans" presStyleLbl="sibTrans2D1" presStyleIdx="0" presStyleCnt="1"/>
      <dgm:spPr/>
    </dgm:pt>
    <dgm:pt modelId="{443C7D75-89E7-B84D-AC16-519DE6A8647D}" type="pres">
      <dgm:prSet presAssocID="{5906D448-6EDB-417C-A223-6B26E0BC47A6}" presName="connectorText" presStyleLbl="sibTrans2D1" presStyleIdx="0" presStyleCnt="1"/>
      <dgm:spPr/>
    </dgm:pt>
    <dgm:pt modelId="{66F8D132-A2EF-E64F-9BD7-7D19E71B1FBE}" type="pres">
      <dgm:prSet presAssocID="{3E974771-5F9A-4CE1-BF22-E73B8D8B3EBB}" presName="node" presStyleLbl="node1" presStyleIdx="1" presStyleCnt="2" custScaleX="123486">
        <dgm:presLayoutVars>
          <dgm:bulletEnabled val="1"/>
        </dgm:presLayoutVars>
      </dgm:prSet>
      <dgm:spPr/>
    </dgm:pt>
  </dgm:ptLst>
  <dgm:cxnLst>
    <dgm:cxn modelId="{FD740A01-C9CE-FC4E-9A3B-C074E1340B2F}" type="presOf" srcId="{0550EC72-A839-4873-9059-57D8C31B22B8}" destId="{A9D87825-985D-5B46-BF91-9A0CCB6020CC}" srcOrd="0" destOrd="1" presId="urn:microsoft.com/office/officeart/2005/8/layout/process5"/>
    <dgm:cxn modelId="{B331ED05-81E2-FE48-AF12-09A4A14B2A7C}" type="presOf" srcId="{A6427CC0-56FC-4C6A-A44F-E02B23250C45}" destId="{A9D87825-985D-5B46-BF91-9A0CCB6020CC}" srcOrd="0" destOrd="2" presId="urn:microsoft.com/office/officeart/2005/8/layout/process5"/>
    <dgm:cxn modelId="{6F44750B-7390-3844-B8C3-77F565E9F7B2}" type="presOf" srcId="{5906D448-6EDB-417C-A223-6B26E0BC47A6}" destId="{443C7D75-89E7-B84D-AC16-519DE6A8647D}" srcOrd="1" destOrd="0" presId="urn:microsoft.com/office/officeart/2005/8/layout/process5"/>
    <dgm:cxn modelId="{6981080C-F07F-4A33-B59F-274EE5FE0F15}" srcId="{0F737A0E-65A5-44F9-8734-ED6DDC42B9E6}" destId="{AE4B9D9F-7CF3-41A6-B7C6-A4C34F7B0B79}" srcOrd="2" destOrd="0" parTransId="{DD98D28D-7B43-42DB-A6CA-6188DBE4751F}" sibTransId="{D2D781C4-55F2-4995-B7B6-3093C4B12ADA}"/>
    <dgm:cxn modelId="{2BF89512-3AA3-496D-ADCF-F04901C6E07D}" srcId="{0F737A0E-65A5-44F9-8734-ED6DDC42B9E6}" destId="{A6427CC0-56FC-4C6A-A44F-E02B23250C45}" srcOrd="1" destOrd="0" parTransId="{DCFF8A62-9FD0-4A8E-88E3-DF65898EF53A}" sibTransId="{5727BC2A-4317-4FCB-9F05-26485E5D49E8}"/>
    <dgm:cxn modelId="{440A224F-9A90-4C91-A613-353E787A4A2F}" srcId="{7FB695A8-8B20-4552-808D-F7F179604840}" destId="{0F737A0E-65A5-44F9-8734-ED6DDC42B9E6}" srcOrd="0" destOrd="0" parTransId="{3044F33E-E437-4675-B67F-ED7FA27CE0EC}" sibTransId="{5906D448-6EDB-417C-A223-6B26E0BC47A6}"/>
    <dgm:cxn modelId="{F2DF2C6C-280F-584E-ADEF-789D8E76CBE0}" type="presOf" srcId="{5906D448-6EDB-417C-A223-6B26E0BC47A6}" destId="{C4F4ADDB-35D0-7F49-9047-0432CDB75B04}" srcOrd="0" destOrd="0" presId="urn:microsoft.com/office/officeart/2005/8/layout/process5"/>
    <dgm:cxn modelId="{25E52079-02B0-433B-A378-B0FB83F40C2E}" srcId="{7FB695A8-8B20-4552-808D-F7F179604840}" destId="{3E974771-5F9A-4CE1-BF22-E73B8D8B3EBB}" srcOrd="1" destOrd="0" parTransId="{1B64E0EC-B29C-4406-84B9-CD6960A04198}" sibTransId="{D42314B3-8F2F-4523-8690-652A15D0A596}"/>
    <dgm:cxn modelId="{FF382792-5D6D-DE46-A07F-19CF99CA6AEF}" type="presOf" srcId="{AE4B9D9F-7CF3-41A6-B7C6-A4C34F7B0B79}" destId="{A9D87825-985D-5B46-BF91-9A0CCB6020CC}" srcOrd="0" destOrd="3" presId="urn:microsoft.com/office/officeart/2005/8/layout/process5"/>
    <dgm:cxn modelId="{0AE53BB0-5D43-AE43-AE7E-41B9EB19B997}" type="presOf" srcId="{3E974771-5F9A-4CE1-BF22-E73B8D8B3EBB}" destId="{66F8D132-A2EF-E64F-9BD7-7D19E71B1FBE}" srcOrd="0" destOrd="0" presId="urn:microsoft.com/office/officeart/2005/8/layout/process5"/>
    <dgm:cxn modelId="{F69551BA-7FE2-5A4C-A61D-FA1339352B65}" type="presOf" srcId="{7FB695A8-8B20-4552-808D-F7F179604840}" destId="{77F5A98F-4E8E-EB44-B804-B826777B56E0}" srcOrd="0" destOrd="0" presId="urn:microsoft.com/office/officeart/2005/8/layout/process5"/>
    <dgm:cxn modelId="{61CEC9CB-7649-0241-A07E-23E885E4FE24}" type="presOf" srcId="{0F737A0E-65A5-44F9-8734-ED6DDC42B9E6}" destId="{A9D87825-985D-5B46-BF91-9A0CCB6020CC}" srcOrd="0" destOrd="0" presId="urn:microsoft.com/office/officeart/2005/8/layout/process5"/>
    <dgm:cxn modelId="{AB90D4CB-1B52-443F-B906-0F2DD2403112}" srcId="{0F737A0E-65A5-44F9-8734-ED6DDC42B9E6}" destId="{0550EC72-A839-4873-9059-57D8C31B22B8}" srcOrd="0" destOrd="0" parTransId="{F7984626-A022-480D-8661-DCFB713D5DB2}" sibTransId="{3A8E9A33-1B16-4817-8725-389B3F154497}"/>
    <dgm:cxn modelId="{9A2615B0-A057-2247-9801-8776A55A0DAB}" type="presParOf" srcId="{77F5A98F-4E8E-EB44-B804-B826777B56E0}" destId="{A9D87825-985D-5B46-BF91-9A0CCB6020CC}" srcOrd="0" destOrd="0" presId="urn:microsoft.com/office/officeart/2005/8/layout/process5"/>
    <dgm:cxn modelId="{0DF532B0-ABF3-1941-8A99-63209384C625}" type="presParOf" srcId="{77F5A98F-4E8E-EB44-B804-B826777B56E0}" destId="{C4F4ADDB-35D0-7F49-9047-0432CDB75B04}" srcOrd="1" destOrd="0" presId="urn:microsoft.com/office/officeart/2005/8/layout/process5"/>
    <dgm:cxn modelId="{C90CC772-3529-AA4F-A355-C8EC9A150B02}" type="presParOf" srcId="{C4F4ADDB-35D0-7F49-9047-0432CDB75B04}" destId="{443C7D75-89E7-B84D-AC16-519DE6A8647D}" srcOrd="0" destOrd="0" presId="urn:microsoft.com/office/officeart/2005/8/layout/process5"/>
    <dgm:cxn modelId="{ABAFA839-F2CF-5F42-A00E-A0FA111D25DC}" type="presParOf" srcId="{77F5A98F-4E8E-EB44-B804-B826777B56E0}" destId="{66F8D132-A2EF-E64F-9BD7-7D19E71B1FBE}" srcOrd="2"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115547-D657-4BB9-A988-341F27B70788}"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643B5F26-DC04-42BA-8F41-5392922299EF}">
      <dgm:prSet/>
      <dgm:spPr/>
      <dgm:t>
        <a:bodyPr/>
        <a:lstStyle/>
        <a:p>
          <a:r>
            <a:rPr lang="en-US" b="1"/>
            <a:t>Phase 1 (Months 1-2):</a:t>
          </a:r>
          <a:endParaRPr lang="en-US"/>
        </a:p>
      </dgm:t>
    </dgm:pt>
    <dgm:pt modelId="{5416B7E2-3C29-4840-9593-D380004C5679}" type="parTrans" cxnId="{A9E2E6C7-D199-4EA9-A931-740A4CA9FBE2}">
      <dgm:prSet/>
      <dgm:spPr/>
      <dgm:t>
        <a:bodyPr/>
        <a:lstStyle/>
        <a:p>
          <a:endParaRPr lang="en-US"/>
        </a:p>
      </dgm:t>
    </dgm:pt>
    <dgm:pt modelId="{370A98B0-12A0-4445-AD98-BBFFC5F39499}" type="sibTrans" cxnId="{A9E2E6C7-D199-4EA9-A931-740A4CA9FBE2}">
      <dgm:prSet/>
      <dgm:spPr/>
      <dgm:t>
        <a:bodyPr/>
        <a:lstStyle/>
        <a:p>
          <a:endParaRPr lang="en-US"/>
        </a:p>
      </dgm:t>
    </dgm:pt>
    <dgm:pt modelId="{414D7CF1-B055-41AB-B936-AAB83B5D5D81}">
      <dgm:prSet/>
      <dgm:spPr/>
      <dgm:t>
        <a:bodyPr/>
        <a:lstStyle/>
        <a:p>
          <a:r>
            <a:rPr lang="en-US"/>
            <a:t>Launch campaigns in top 5 ZIP codes</a:t>
          </a:r>
        </a:p>
      </dgm:t>
    </dgm:pt>
    <dgm:pt modelId="{2E0916A4-2FFA-4D39-B1EC-A2DE7671A90E}" type="parTrans" cxnId="{FA83B41C-13AF-4F34-8011-11A24DCA75E9}">
      <dgm:prSet/>
      <dgm:spPr/>
      <dgm:t>
        <a:bodyPr/>
        <a:lstStyle/>
        <a:p>
          <a:endParaRPr lang="en-US"/>
        </a:p>
      </dgm:t>
    </dgm:pt>
    <dgm:pt modelId="{7DA3A19E-5313-4DED-AB6D-C10B1F4E39D3}" type="sibTrans" cxnId="{FA83B41C-13AF-4F34-8011-11A24DCA75E9}">
      <dgm:prSet/>
      <dgm:spPr/>
      <dgm:t>
        <a:bodyPr/>
        <a:lstStyle/>
        <a:p>
          <a:endParaRPr lang="en-US"/>
        </a:p>
      </dgm:t>
    </dgm:pt>
    <dgm:pt modelId="{616C3849-2798-4A47-B133-C52724A53A4C}">
      <dgm:prSet/>
      <dgm:spPr/>
      <dgm:t>
        <a:bodyPr/>
        <a:lstStyle/>
        <a:p>
          <a:r>
            <a:rPr lang="en-US"/>
            <a:t>A/B test messaging variations</a:t>
          </a:r>
        </a:p>
      </dgm:t>
    </dgm:pt>
    <dgm:pt modelId="{F6AEDC83-4318-41BF-B054-F7252D6CD80D}" type="parTrans" cxnId="{66445CB2-65F0-4950-8BC6-D7290D85DFCD}">
      <dgm:prSet/>
      <dgm:spPr/>
      <dgm:t>
        <a:bodyPr/>
        <a:lstStyle/>
        <a:p>
          <a:endParaRPr lang="en-US"/>
        </a:p>
      </dgm:t>
    </dgm:pt>
    <dgm:pt modelId="{0AD4CADF-0A15-436D-9FF0-9E304CA74C15}" type="sibTrans" cxnId="{66445CB2-65F0-4950-8BC6-D7290D85DFCD}">
      <dgm:prSet/>
      <dgm:spPr/>
      <dgm:t>
        <a:bodyPr/>
        <a:lstStyle/>
        <a:p>
          <a:endParaRPr lang="en-US"/>
        </a:p>
      </dgm:t>
    </dgm:pt>
    <dgm:pt modelId="{ADDDB1FC-9B3A-452B-A3E2-E4B5A07A0ACE}">
      <dgm:prSet/>
      <dgm:spPr/>
      <dgm:t>
        <a:bodyPr/>
        <a:lstStyle/>
        <a:p>
          <a:r>
            <a:rPr lang="en-US"/>
            <a:t>Train sales team on region-specific approaches</a:t>
          </a:r>
        </a:p>
      </dgm:t>
    </dgm:pt>
    <dgm:pt modelId="{636DE866-3B99-4FFC-BD63-0BC3315BF24F}" type="parTrans" cxnId="{0E47929A-55A4-4804-A973-295899E6B5AC}">
      <dgm:prSet/>
      <dgm:spPr/>
      <dgm:t>
        <a:bodyPr/>
        <a:lstStyle/>
        <a:p>
          <a:endParaRPr lang="en-US"/>
        </a:p>
      </dgm:t>
    </dgm:pt>
    <dgm:pt modelId="{461906C6-EAFA-4EF2-9515-B19171F13735}" type="sibTrans" cxnId="{0E47929A-55A4-4804-A973-295899E6B5AC}">
      <dgm:prSet/>
      <dgm:spPr/>
      <dgm:t>
        <a:bodyPr/>
        <a:lstStyle/>
        <a:p>
          <a:endParaRPr lang="en-US"/>
        </a:p>
      </dgm:t>
    </dgm:pt>
    <dgm:pt modelId="{B7C15226-06C7-45D2-8EEB-C3CCA17702C9}">
      <dgm:prSet/>
      <dgm:spPr/>
      <dgm:t>
        <a:bodyPr/>
        <a:lstStyle/>
        <a:p>
          <a:r>
            <a:rPr lang="en-US" b="1"/>
            <a:t>Phase 2 (Months 3-4):</a:t>
          </a:r>
          <a:endParaRPr lang="en-US"/>
        </a:p>
      </dgm:t>
    </dgm:pt>
    <dgm:pt modelId="{C6150A64-E0FE-4B6C-A845-FD853822609C}" type="parTrans" cxnId="{C732ECF8-5DE4-4C68-BCC5-D9BD96B63F5E}">
      <dgm:prSet/>
      <dgm:spPr/>
      <dgm:t>
        <a:bodyPr/>
        <a:lstStyle/>
        <a:p>
          <a:endParaRPr lang="en-US"/>
        </a:p>
      </dgm:t>
    </dgm:pt>
    <dgm:pt modelId="{7FBE60EE-7FB7-4C80-923E-7A2F455C052D}" type="sibTrans" cxnId="{C732ECF8-5DE4-4C68-BCC5-D9BD96B63F5E}">
      <dgm:prSet/>
      <dgm:spPr/>
      <dgm:t>
        <a:bodyPr/>
        <a:lstStyle/>
        <a:p>
          <a:endParaRPr lang="en-US"/>
        </a:p>
      </dgm:t>
    </dgm:pt>
    <dgm:pt modelId="{D3B5272C-924D-45A9-9167-4A661BB13CE3}">
      <dgm:prSet/>
      <dgm:spPr/>
      <dgm:t>
        <a:bodyPr/>
        <a:lstStyle/>
        <a:p>
          <a:r>
            <a:rPr lang="en-US"/>
            <a:t>Expand to next tier of high-potential ZIP codes</a:t>
          </a:r>
        </a:p>
      </dgm:t>
    </dgm:pt>
    <dgm:pt modelId="{2FAEC3BC-0B36-4AAC-8D8B-FF101EA90290}" type="parTrans" cxnId="{4C462558-5FC3-4430-A36C-D8669A3FE7E6}">
      <dgm:prSet/>
      <dgm:spPr/>
      <dgm:t>
        <a:bodyPr/>
        <a:lstStyle/>
        <a:p>
          <a:endParaRPr lang="en-US"/>
        </a:p>
      </dgm:t>
    </dgm:pt>
    <dgm:pt modelId="{D80738A8-D93C-4531-8016-4EAA1C580C6B}" type="sibTrans" cxnId="{4C462558-5FC3-4430-A36C-D8669A3FE7E6}">
      <dgm:prSet/>
      <dgm:spPr/>
      <dgm:t>
        <a:bodyPr/>
        <a:lstStyle/>
        <a:p>
          <a:endParaRPr lang="en-US"/>
        </a:p>
      </dgm:t>
    </dgm:pt>
    <dgm:pt modelId="{351C37E6-38E1-49D2-A272-424214AB854B}">
      <dgm:prSet/>
      <dgm:spPr/>
      <dgm:t>
        <a:bodyPr/>
        <a:lstStyle/>
        <a:p>
          <a:r>
            <a:rPr lang="en-US"/>
            <a:t>Refine messaging based on Phase 1 results</a:t>
          </a:r>
        </a:p>
      </dgm:t>
    </dgm:pt>
    <dgm:pt modelId="{6FDE903B-37B3-489C-B616-FDC4DD85F599}" type="parTrans" cxnId="{E4EA92E0-EDDD-4F5D-8DD8-2CAD75E0045C}">
      <dgm:prSet/>
      <dgm:spPr/>
      <dgm:t>
        <a:bodyPr/>
        <a:lstStyle/>
        <a:p>
          <a:endParaRPr lang="en-US"/>
        </a:p>
      </dgm:t>
    </dgm:pt>
    <dgm:pt modelId="{AFB44D90-0343-4BD9-ABD5-1AA9D2363629}" type="sibTrans" cxnId="{E4EA92E0-EDDD-4F5D-8DD8-2CAD75E0045C}">
      <dgm:prSet/>
      <dgm:spPr/>
      <dgm:t>
        <a:bodyPr/>
        <a:lstStyle/>
        <a:p>
          <a:endParaRPr lang="en-US"/>
        </a:p>
      </dgm:t>
    </dgm:pt>
    <dgm:pt modelId="{2A3B1351-E9A0-485C-949B-424BA249BFCD}">
      <dgm:prSet/>
      <dgm:spPr/>
      <dgm:t>
        <a:bodyPr/>
        <a:lstStyle/>
        <a:p>
          <a:r>
            <a:rPr lang="en-US"/>
            <a:t>Implement lead scoring based on decision tree factors</a:t>
          </a:r>
        </a:p>
      </dgm:t>
    </dgm:pt>
    <dgm:pt modelId="{E5C2A13C-7FA8-45BF-BD50-EBD94D558BE1}" type="parTrans" cxnId="{C6061D91-F62C-4698-AED7-042A8C7566ED}">
      <dgm:prSet/>
      <dgm:spPr/>
      <dgm:t>
        <a:bodyPr/>
        <a:lstStyle/>
        <a:p>
          <a:endParaRPr lang="en-US"/>
        </a:p>
      </dgm:t>
    </dgm:pt>
    <dgm:pt modelId="{9E9428AC-2A80-4519-8434-6CE908D6DC75}" type="sibTrans" cxnId="{C6061D91-F62C-4698-AED7-042A8C7566ED}">
      <dgm:prSet/>
      <dgm:spPr/>
      <dgm:t>
        <a:bodyPr/>
        <a:lstStyle/>
        <a:p>
          <a:endParaRPr lang="en-US"/>
        </a:p>
      </dgm:t>
    </dgm:pt>
    <dgm:pt modelId="{AD307FE4-8A34-4D5A-B2F6-35089F4B1F85}">
      <dgm:prSet/>
      <dgm:spPr/>
      <dgm:t>
        <a:bodyPr/>
        <a:lstStyle/>
        <a:p>
          <a:r>
            <a:rPr lang="en-US" b="1"/>
            <a:t>Phase 3 (Months 5-6):</a:t>
          </a:r>
          <a:endParaRPr lang="en-US"/>
        </a:p>
      </dgm:t>
    </dgm:pt>
    <dgm:pt modelId="{1C6DB5B3-7519-418A-995C-4C2F9D661FB9}" type="parTrans" cxnId="{6174D1B5-6640-45A5-A964-31D838B9C0AE}">
      <dgm:prSet/>
      <dgm:spPr/>
      <dgm:t>
        <a:bodyPr/>
        <a:lstStyle/>
        <a:p>
          <a:endParaRPr lang="en-US"/>
        </a:p>
      </dgm:t>
    </dgm:pt>
    <dgm:pt modelId="{C983E26B-7B14-423F-B596-49C692395F9D}" type="sibTrans" cxnId="{6174D1B5-6640-45A5-A964-31D838B9C0AE}">
      <dgm:prSet/>
      <dgm:spPr/>
      <dgm:t>
        <a:bodyPr/>
        <a:lstStyle/>
        <a:p>
          <a:endParaRPr lang="en-US"/>
        </a:p>
      </dgm:t>
    </dgm:pt>
    <dgm:pt modelId="{C68875A7-E9FB-48FD-A308-ABEBC5A3E19F}">
      <dgm:prSet/>
      <dgm:spPr/>
      <dgm:t>
        <a:bodyPr/>
        <a:lstStyle/>
        <a:p>
          <a:r>
            <a:rPr lang="en-US"/>
            <a:t>Full deployment across all high-potential areas</a:t>
          </a:r>
        </a:p>
      </dgm:t>
    </dgm:pt>
    <dgm:pt modelId="{FA6A6BC6-D65F-4078-B9F3-ED778AC0BA02}" type="parTrans" cxnId="{514C0852-3EAD-40E1-87ED-F209505C4FA3}">
      <dgm:prSet/>
      <dgm:spPr/>
      <dgm:t>
        <a:bodyPr/>
        <a:lstStyle/>
        <a:p>
          <a:endParaRPr lang="en-US"/>
        </a:p>
      </dgm:t>
    </dgm:pt>
    <dgm:pt modelId="{725AE4D4-6C3E-4106-8BB3-451D74E3175D}" type="sibTrans" cxnId="{514C0852-3EAD-40E1-87ED-F209505C4FA3}">
      <dgm:prSet/>
      <dgm:spPr/>
      <dgm:t>
        <a:bodyPr/>
        <a:lstStyle/>
        <a:p>
          <a:endParaRPr lang="en-US"/>
        </a:p>
      </dgm:t>
    </dgm:pt>
    <dgm:pt modelId="{0FA46C5B-723C-4463-B4C1-AF3523ACF2DA}">
      <dgm:prSet/>
      <dgm:spPr/>
      <dgm:t>
        <a:bodyPr/>
        <a:lstStyle/>
        <a:p>
          <a:r>
            <a:rPr lang="en-US"/>
            <a:t>Optimize channel mix based on regional performance</a:t>
          </a:r>
        </a:p>
      </dgm:t>
    </dgm:pt>
    <dgm:pt modelId="{2C27ACF0-DE12-44E7-8E58-2825D7513656}" type="parTrans" cxnId="{CFC64A19-63A0-4E2F-B560-B6DD571565BC}">
      <dgm:prSet/>
      <dgm:spPr/>
      <dgm:t>
        <a:bodyPr/>
        <a:lstStyle/>
        <a:p>
          <a:endParaRPr lang="en-US"/>
        </a:p>
      </dgm:t>
    </dgm:pt>
    <dgm:pt modelId="{D078EB1D-AC6E-4FB2-9915-BC36981AD4C8}" type="sibTrans" cxnId="{CFC64A19-63A0-4E2F-B560-B6DD571565BC}">
      <dgm:prSet/>
      <dgm:spPr/>
      <dgm:t>
        <a:bodyPr/>
        <a:lstStyle/>
        <a:p>
          <a:endParaRPr lang="en-US"/>
        </a:p>
      </dgm:t>
    </dgm:pt>
    <dgm:pt modelId="{78A7582E-E571-44C5-ADA7-9ADD26B505E6}">
      <dgm:prSet/>
      <dgm:spPr/>
      <dgm:t>
        <a:bodyPr/>
        <a:lstStyle/>
        <a:p>
          <a:r>
            <a:rPr lang="en-US"/>
            <a:t>Establish ongoing monitoring and optimization</a:t>
          </a:r>
        </a:p>
      </dgm:t>
    </dgm:pt>
    <dgm:pt modelId="{F217B33A-926E-4B83-9C41-EDEE3ADEECBD}" type="parTrans" cxnId="{351E601A-4C66-452C-A466-FF3FC6E80371}">
      <dgm:prSet/>
      <dgm:spPr/>
      <dgm:t>
        <a:bodyPr/>
        <a:lstStyle/>
        <a:p>
          <a:endParaRPr lang="en-US"/>
        </a:p>
      </dgm:t>
    </dgm:pt>
    <dgm:pt modelId="{18BDB7D8-9BD7-465B-9BB9-BAB01BED2D04}" type="sibTrans" cxnId="{351E601A-4C66-452C-A466-FF3FC6E80371}">
      <dgm:prSet/>
      <dgm:spPr/>
      <dgm:t>
        <a:bodyPr/>
        <a:lstStyle/>
        <a:p>
          <a:endParaRPr lang="en-US"/>
        </a:p>
      </dgm:t>
    </dgm:pt>
    <dgm:pt modelId="{06DA51B8-169D-F640-8A76-48971A2AE7A5}" type="pres">
      <dgm:prSet presAssocID="{1C115547-D657-4BB9-A988-341F27B70788}" presName="linear" presStyleCnt="0">
        <dgm:presLayoutVars>
          <dgm:animLvl val="lvl"/>
          <dgm:resizeHandles val="exact"/>
        </dgm:presLayoutVars>
      </dgm:prSet>
      <dgm:spPr/>
    </dgm:pt>
    <dgm:pt modelId="{C9CA79F5-A107-9C4F-8F6A-DC3238D8CC8C}" type="pres">
      <dgm:prSet presAssocID="{643B5F26-DC04-42BA-8F41-5392922299EF}" presName="parentText" presStyleLbl="node1" presStyleIdx="0" presStyleCnt="3">
        <dgm:presLayoutVars>
          <dgm:chMax val="0"/>
          <dgm:bulletEnabled val="1"/>
        </dgm:presLayoutVars>
      </dgm:prSet>
      <dgm:spPr/>
    </dgm:pt>
    <dgm:pt modelId="{2F19C765-CBE6-D046-9997-6F5705621EC1}" type="pres">
      <dgm:prSet presAssocID="{643B5F26-DC04-42BA-8F41-5392922299EF}" presName="childText" presStyleLbl="revTx" presStyleIdx="0" presStyleCnt="3">
        <dgm:presLayoutVars>
          <dgm:bulletEnabled val="1"/>
        </dgm:presLayoutVars>
      </dgm:prSet>
      <dgm:spPr/>
    </dgm:pt>
    <dgm:pt modelId="{3C6FF446-FC68-1C4B-9439-D304771DFFCC}" type="pres">
      <dgm:prSet presAssocID="{B7C15226-06C7-45D2-8EEB-C3CCA17702C9}" presName="parentText" presStyleLbl="node1" presStyleIdx="1" presStyleCnt="3">
        <dgm:presLayoutVars>
          <dgm:chMax val="0"/>
          <dgm:bulletEnabled val="1"/>
        </dgm:presLayoutVars>
      </dgm:prSet>
      <dgm:spPr/>
    </dgm:pt>
    <dgm:pt modelId="{29A7EBB8-2A1C-8749-AE80-6B0E509E2117}" type="pres">
      <dgm:prSet presAssocID="{B7C15226-06C7-45D2-8EEB-C3CCA17702C9}" presName="childText" presStyleLbl="revTx" presStyleIdx="1" presStyleCnt="3">
        <dgm:presLayoutVars>
          <dgm:bulletEnabled val="1"/>
        </dgm:presLayoutVars>
      </dgm:prSet>
      <dgm:spPr/>
    </dgm:pt>
    <dgm:pt modelId="{2BD687D0-D6F9-D44B-B486-D2BB6369A42C}" type="pres">
      <dgm:prSet presAssocID="{AD307FE4-8A34-4D5A-B2F6-35089F4B1F85}" presName="parentText" presStyleLbl="node1" presStyleIdx="2" presStyleCnt="3">
        <dgm:presLayoutVars>
          <dgm:chMax val="0"/>
          <dgm:bulletEnabled val="1"/>
        </dgm:presLayoutVars>
      </dgm:prSet>
      <dgm:spPr/>
    </dgm:pt>
    <dgm:pt modelId="{05762FC6-CB56-1447-9AD8-9F03E171B5D4}" type="pres">
      <dgm:prSet presAssocID="{AD307FE4-8A34-4D5A-B2F6-35089F4B1F85}" presName="childText" presStyleLbl="revTx" presStyleIdx="2" presStyleCnt="3">
        <dgm:presLayoutVars>
          <dgm:bulletEnabled val="1"/>
        </dgm:presLayoutVars>
      </dgm:prSet>
      <dgm:spPr/>
    </dgm:pt>
  </dgm:ptLst>
  <dgm:cxnLst>
    <dgm:cxn modelId="{CFC64A19-63A0-4E2F-B560-B6DD571565BC}" srcId="{AD307FE4-8A34-4D5A-B2F6-35089F4B1F85}" destId="{0FA46C5B-723C-4463-B4C1-AF3523ACF2DA}" srcOrd="1" destOrd="0" parTransId="{2C27ACF0-DE12-44E7-8E58-2825D7513656}" sibTransId="{D078EB1D-AC6E-4FB2-9915-BC36981AD4C8}"/>
    <dgm:cxn modelId="{351E601A-4C66-452C-A466-FF3FC6E80371}" srcId="{AD307FE4-8A34-4D5A-B2F6-35089F4B1F85}" destId="{78A7582E-E571-44C5-ADA7-9ADD26B505E6}" srcOrd="2" destOrd="0" parTransId="{F217B33A-926E-4B83-9C41-EDEE3ADEECBD}" sibTransId="{18BDB7D8-9BD7-465B-9BB9-BAB01BED2D04}"/>
    <dgm:cxn modelId="{FA83B41C-13AF-4F34-8011-11A24DCA75E9}" srcId="{643B5F26-DC04-42BA-8F41-5392922299EF}" destId="{414D7CF1-B055-41AB-B936-AAB83B5D5D81}" srcOrd="0" destOrd="0" parTransId="{2E0916A4-2FFA-4D39-B1EC-A2DE7671A90E}" sibTransId="{7DA3A19E-5313-4DED-AB6D-C10B1F4E39D3}"/>
    <dgm:cxn modelId="{9C27DE33-B455-A541-8E6D-053E07A79B16}" type="presOf" srcId="{D3B5272C-924D-45A9-9167-4A661BB13CE3}" destId="{29A7EBB8-2A1C-8749-AE80-6B0E509E2117}" srcOrd="0" destOrd="0" presId="urn:microsoft.com/office/officeart/2005/8/layout/vList2"/>
    <dgm:cxn modelId="{302D7A3B-BA0B-B948-BD19-CA27A7A762D9}" type="presOf" srcId="{AD307FE4-8A34-4D5A-B2F6-35089F4B1F85}" destId="{2BD687D0-D6F9-D44B-B486-D2BB6369A42C}" srcOrd="0" destOrd="0" presId="urn:microsoft.com/office/officeart/2005/8/layout/vList2"/>
    <dgm:cxn modelId="{F66A1C4A-8204-2846-97BF-74EEA08563AC}" type="presOf" srcId="{1C115547-D657-4BB9-A988-341F27B70788}" destId="{06DA51B8-169D-F640-8A76-48971A2AE7A5}" srcOrd="0" destOrd="0" presId="urn:microsoft.com/office/officeart/2005/8/layout/vList2"/>
    <dgm:cxn modelId="{514C0852-3EAD-40E1-87ED-F209505C4FA3}" srcId="{AD307FE4-8A34-4D5A-B2F6-35089F4B1F85}" destId="{C68875A7-E9FB-48FD-A308-ABEBC5A3E19F}" srcOrd="0" destOrd="0" parTransId="{FA6A6BC6-D65F-4078-B9F3-ED778AC0BA02}" sibTransId="{725AE4D4-6C3E-4106-8BB3-451D74E3175D}"/>
    <dgm:cxn modelId="{7E5BA756-ABE6-DD47-9243-5EAB29E59A51}" type="presOf" srcId="{414D7CF1-B055-41AB-B936-AAB83B5D5D81}" destId="{2F19C765-CBE6-D046-9997-6F5705621EC1}" srcOrd="0" destOrd="0" presId="urn:microsoft.com/office/officeart/2005/8/layout/vList2"/>
    <dgm:cxn modelId="{4C462558-5FC3-4430-A36C-D8669A3FE7E6}" srcId="{B7C15226-06C7-45D2-8EEB-C3CCA17702C9}" destId="{D3B5272C-924D-45A9-9167-4A661BB13CE3}" srcOrd="0" destOrd="0" parTransId="{2FAEC3BC-0B36-4AAC-8D8B-FF101EA90290}" sibTransId="{D80738A8-D93C-4531-8016-4EAA1C580C6B}"/>
    <dgm:cxn modelId="{C6061D91-F62C-4698-AED7-042A8C7566ED}" srcId="{B7C15226-06C7-45D2-8EEB-C3CCA17702C9}" destId="{2A3B1351-E9A0-485C-949B-424BA249BFCD}" srcOrd="2" destOrd="0" parTransId="{E5C2A13C-7FA8-45BF-BD50-EBD94D558BE1}" sibTransId="{9E9428AC-2A80-4519-8434-6CE908D6DC75}"/>
    <dgm:cxn modelId="{5C662F92-FCBB-374F-9186-1B627FDE269F}" type="presOf" srcId="{0FA46C5B-723C-4463-B4C1-AF3523ACF2DA}" destId="{05762FC6-CB56-1447-9AD8-9F03E171B5D4}" srcOrd="0" destOrd="1" presId="urn:microsoft.com/office/officeart/2005/8/layout/vList2"/>
    <dgm:cxn modelId="{F4015394-7133-DF4E-A72E-CE71B154CE7A}" type="presOf" srcId="{643B5F26-DC04-42BA-8F41-5392922299EF}" destId="{C9CA79F5-A107-9C4F-8F6A-DC3238D8CC8C}" srcOrd="0" destOrd="0" presId="urn:microsoft.com/office/officeart/2005/8/layout/vList2"/>
    <dgm:cxn modelId="{3978D895-25FC-C04D-B97F-694B3F89E568}" type="presOf" srcId="{C68875A7-E9FB-48FD-A308-ABEBC5A3E19F}" destId="{05762FC6-CB56-1447-9AD8-9F03E171B5D4}" srcOrd="0" destOrd="0" presId="urn:microsoft.com/office/officeart/2005/8/layout/vList2"/>
    <dgm:cxn modelId="{0E47929A-55A4-4804-A973-295899E6B5AC}" srcId="{643B5F26-DC04-42BA-8F41-5392922299EF}" destId="{ADDDB1FC-9B3A-452B-A3E2-E4B5A07A0ACE}" srcOrd="2" destOrd="0" parTransId="{636DE866-3B99-4FFC-BD63-0BC3315BF24F}" sibTransId="{461906C6-EAFA-4EF2-9515-B19171F13735}"/>
    <dgm:cxn modelId="{6DD2549D-E052-3D40-927F-FC5457BD27CE}" type="presOf" srcId="{78A7582E-E571-44C5-ADA7-9ADD26B505E6}" destId="{05762FC6-CB56-1447-9AD8-9F03E171B5D4}" srcOrd="0" destOrd="2" presId="urn:microsoft.com/office/officeart/2005/8/layout/vList2"/>
    <dgm:cxn modelId="{1AE7CEA0-6857-9E46-9836-803EF0928951}" type="presOf" srcId="{616C3849-2798-4A47-B133-C52724A53A4C}" destId="{2F19C765-CBE6-D046-9997-6F5705621EC1}" srcOrd="0" destOrd="1" presId="urn:microsoft.com/office/officeart/2005/8/layout/vList2"/>
    <dgm:cxn modelId="{66445CB2-65F0-4950-8BC6-D7290D85DFCD}" srcId="{643B5F26-DC04-42BA-8F41-5392922299EF}" destId="{616C3849-2798-4A47-B133-C52724A53A4C}" srcOrd="1" destOrd="0" parTransId="{F6AEDC83-4318-41BF-B054-F7252D6CD80D}" sibTransId="{0AD4CADF-0A15-436D-9FF0-9E304CA74C15}"/>
    <dgm:cxn modelId="{6D08B5B4-A97E-1540-91BB-1ED1B85F55B6}" type="presOf" srcId="{351C37E6-38E1-49D2-A272-424214AB854B}" destId="{29A7EBB8-2A1C-8749-AE80-6B0E509E2117}" srcOrd="0" destOrd="1" presId="urn:microsoft.com/office/officeart/2005/8/layout/vList2"/>
    <dgm:cxn modelId="{6174D1B5-6640-45A5-A964-31D838B9C0AE}" srcId="{1C115547-D657-4BB9-A988-341F27B70788}" destId="{AD307FE4-8A34-4D5A-B2F6-35089F4B1F85}" srcOrd="2" destOrd="0" parTransId="{1C6DB5B3-7519-418A-995C-4C2F9D661FB9}" sibTransId="{C983E26B-7B14-423F-B596-49C692395F9D}"/>
    <dgm:cxn modelId="{7EB195B7-E3C8-B14C-B3CA-B199380DC654}" type="presOf" srcId="{B7C15226-06C7-45D2-8EEB-C3CCA17702C9}" destId="{3C6FF446-FC68-1C4B-9439-D304771DFFCC}" srcOrd="0" destOrd="0" presId="urn:microsoft.com/office/officeart/2005/8/layout/vList2"/>
    <dgm:cxn modelId="{A9E2E6C7-D199-4EA9-A931-740A4CA9FBE2}" srcId="{1C115547-D657-4BB9-A988-341F27B70788}" destId="{643B5F26-DC04-42BA-8F41-5392922299EF}" srcOrd="0" destOrd="0" parTransId="{5416B7E2-3C29-4840-9593-D380004C5679}" sibTransId="{370A98B0-12A0-4445-AD98-BBFFC5F39499}"/>
    <dgm:cxn modelId="{9ACDB9D7-3CC7-A14F-A235-4AB5D23F8621}" type="presOf" srcId="{2A3B1351-E9A0-485C-949B-424BA249BFCD}" destId="{29A7EBB8-2A1C-8749-AE80-6B0E509E2117}" srcOrd="0" destOrd="2" presId="urn:microsoft.com/office/officeart/2005/8/layout/vList2"/>
    <dgm:cxn modelId="{E4EA92E0-EDDD-4F5D-8DD8-2CAD75E0045C}" srcId="{B7C15226-06C7-45D2-8EEB-C3CCA17702C9}" destId="{351C37E6-38E1-49D2-A272-424214AB854B}" srcOrd="1" destOrd="0" parTransId="{6FDE903B-37B3-489C-B616-FDC4DD85F599}" sibTransId="{AFB44D90-0343-4BD9-ABD5-1AA9D2363629}"/>
    <dgm:cxn modelId="{8C7346EA-E9B1-0844-9154-76B42D966DB1}" type="presOf" srcId="{ADDDB1FC-9B3A-452B-A3E2-E4B5A07A0ACE}" destId="{2F19C765-CBE6-D046-9997-6F5705621EC1}" srcOrd="0" destOrd="2" presId="urn:microsoft.com/office/officeart/2005/8/layout/vList2"/>
    <dgm:cxn modelId="{C732ECF8-5DE4-4C68-BCC5-D9BD96B63F5E}" srcId="{1C115547-D657-4BB9-A988-341F27B70788}" destId="{B7C15226-06C7-45D2-8EEB-C3CCA17702C9}" srcOrd="1" destOrd="0" parTransId="{C6150A64-E0FE-4B6C-A845-FD853822609C}" sibTransId="{7FBE60EE-7FB7-4C80-923E-7A2F455C052D}"/>
    <dgm:cxn modelId="{BF40334E-DF97-1745-AA60-51F38B515E59}" type="presParOf" srcId="{06DA51B8-169D-F640-8A76-48971A2AE7A5}" destId="{C9CA79F5-A107-9C4F-8F6A-DC3238D8CC8C}" srcOrd="0" destOrd="0" presId="urn:microsoft.com/office/officeart/2005/8/layout/vList2"/>
    <dgm:cxn modelId="{94DD2005-0B84-E242-8067-7DA4F5494901}" type="presParOf" srcId="{06DA51B8-169D-F640-8A76-48971A2AE7A5}" destId="{2F19C765-CBE6-D046-9997-6F5705621EC1}" srcOrd="1" destOrd="0" presId="urn:microsoft.com/office/officeart/2005/8/layout/vList2"/>
    <dgm:cxn modelId="{6BCD4BDB-046E-974F-8AA3-D2A311BFB0AE}" type="presParOf" srcId="{06DA51B8-169D-F640-8A76-48971A2AE7A5}" destId="{3C6FF446-FC68-1C4B-9439-D304771DFFCC}" srcOrd="2" destOrd="0" presId="urn:microsoft.com/office/officeart/2005/8/layout/vList2"/>
    <dgm:cxn modelId="{3B1D58C4-566F-DC41-9ABF-B7B65CD6271D}" type="presParOf" srcId="{06DA51B8-169D-F640-8A76-48971A2AE7A5}" destId="{29A7EBB8-2A1C-8749-AE80-6B0E509E2117}" srcOrd="3" destOrd="0" presId="urn:microsoft.com/office/officeart/2005/8/layout/vList2"/>
    <dgm:cxn modelId="{9AFE25FE-3CCB-A04F-9523-E39CC0D51BD2}" type="presParOf" srcId="{06DA51B8-169D-F640-8A76-48971A2AE7A5}" destId="{2BD687D0-D6F9-D44B-B486-D2BB6369A42C}" srcOrd="4" destOrd="0" presId="urn:microsoft.com/office/officeart/2005/8/layout/vList2"/>
    <dgm:cxn modelId="{AD82AD60-A589-AB46-B3A2-8DCB0CC0D4C5}" type="presParOf" srcId="{06DA51B8-169D-F640-8A76-48971A2AE7A5}" destId="{05762FC6-CB56-1447-9AD8-9F03E171B5D4}" srcOrd="5"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B0AE8E-375A-4D7B-8F94-F081CC54581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ED58F44-3590-4468-9D5D-0A28C92839D7}">
      <dgm:prSet/>
      <dgm:spPr/>
      <dgm:t>
        <a:bodyPr/>
        <a:lstStyle/>
        <a:p>
          <a:r>
            <a:rPr lang="en-US" b="1"/>
            <a:t>Immediate Actions:</a:t>
          </a:r>
          <a:endParaRPr lang="en-US"/>
        </a:p>
      </dgm:t>
    </dgm:pt>
    <dgm:pt modelId="{8D67B180-5152-4F90-8357-38801895EE97}" type="parTrans" cxnId="{0B81C991-BEEA-4CF9-956E-69B1FCFC1E20}">
      <dgm:prSet/>
      <dgm:spPr/>
      <dgm:t>
        <a:bodyPr/>
        <a:lstStyle/>
        <a:p>
          <a:endParaRPr lang="en-US"/>
        </a:p>
      </dgm:t>
    </dgm:pt>
    <dgm:pt modelId="{207E821D-3AE9-43B8-B2F7-5F6D1C29C366}" type="sibTrans" cxnId="{0B81C991-BEEA-4CF9-956E-69B1FCFC1E20}">
      <dgm:prSet/>
      <dgm:spPr/>
      <dgm:t>
        <a:bodyPr/>
        <a:lstStyle/>
        <a:p>
          <a:endParaRPr lang="en-US"/>
        </a:p>
      </dgm:t>
    </dgm:pt>
    <dgm:pt modelId="{4C1C4E61-8098-441B-AC9D-1E6E76F15624}">
      <dgm:prSet custT="1"/>
      <dgm:spPr/>
      <dgm:t>
        <a:bodyPr/>
        <a:lstStyle/>
        <a:p>
          <a:r>
            <a:rPr lang="en-US" sz="2000" dirty="0"/>
            <a:t>Begin marketing to top 5 ZIP codes in Western Slope</a:t>
          </a:r>
        </a:p>
      </dgm:t>
    </dgm:pt>
    <dgm:pt modelId="{C7FCD1DD-07FD-42F2-82A2-B4EDB5BE2396}" type="parTrans" cxnId="{E48ECC5E-A569-4537-AE94-35B916EED041}">
      <dgm:prSet/>
      <dgm:spPr/>
      <dgm:t>
        <a:bodyPr/>
        <a:lstStyle/>
        <a:p>
          <a:endParaRPr lang="en-US"/>
        </a:p>
      </dgm:t>
    </dgm:pt>
    <dgm:pt modelId="{AF4BB50E-87DC-475D-9152-07E5A5C798AE}" type="sibTrans" cxnId="{E48ECC5E-A569-4537-AE94-35B916EED041}">
      <dgm:prSet/>
      <dgm:spPr/>
      <dgm:t>
        <a:bodyPr/>
        <a:lstStyle/>
        <a:p>
          <a:endParaRPr lang="en-US"/>
        </a:p>
      </dgm:t>
    </dgm:pt>
    <dgm:pt modelId="{5AB02777-A2E4-4C5B-A071-D4B43C5B5E58}">
      <dgm:prSet custT="1"/>
      <dgm:spPr/>
      <dgm:t>
        <a:bodyPr/>
        <a:lstStyle/>
        <a:p>
          <a:r>
            <a:rPr lang="en-US" sz="1800" dirty="0"/>
            <a:t>Develop region-specific messaging strategies</a:t>
          </a:r>
        </a:p>
      </dgm:t>
    </dgm:pt>
    <dgm:pt modelId="{B2D42AB2-47A3-4526-877C-71FF7DDB6471}" type="parTrans" cxnId="{0F3614E6-DA29-4CE6-93F0-635C18D4D5F5}">
      <dgm:prSet/>
      <dgm:spPr/>
      <dgm:t>
        <a:bodyPr/>
        <a:lstStyle/>
        <a:p>
          <a:endParaRPr lang="en-US"/>
        </a:p>
      </dgm:t>
    </dgm:pt>
    <dgm:pt modelId="{F543158D-761C-4831-87A0-592FE93C2C66}" type="sibTrans" cxnId="{0F3614E6-DA29-4CE6-93F0-635C18D4D5F5}">
      <dgm:prSet/>
      <dgm:spPr/>
      <dgm:t>
        <a:bodyPr/>
        <a:lstStyle/>
        <a:p>
          <a:endParaRPr lang="en-US"/>
        </a:p>
      </dgm:t>
    </dgm:pt>
    <dgm:pt modelId="{0BE09691-58FF-4A9C-9825-0AA45B7D0C58}">
      <dgm:prSet custT="1"/>
      <dgm:spPr/>
      <dgm:t>
        <a:bodyPr/>
        <a:lstStyle/>
        <a:p>
          <a:r>
            <a:rPr lang="en-US" sz="1800" dirty="0"/>
            <a:t>Implement A/B testing framework for messaging</a:t>
          </a:r>
        </a:p>
      </dgm:t>
    </dgm:pt>
    <dgm:pt modelId="{76781AD9-D2FD-4C9A-BDF4-BCD229BE3B4C}" type="parTrans" cxnId="{E5E566AB-D36F-4753-8DD2-96DCD19CA1E4}">
      <dgm:prSet/>
      <dgm:spPr/>
      <dgm:t>
        <a:bodyPr/>
        <a:lstStyle/>
        <a:p>
          <a:endParaRPr lang="en-US"/>
        </a:p>
      </dgm:t>
    </dgm:pt>
    <dgm:pt modelId="{1A4C8993-5FFD-4F64-81BC-A1D831871C41}" type="sibTrans" cxnId="{E5E566AB-D36F-4753-8DD2-96DCD19CA1E4}">
      <dgm:prSet/>
      <dgm:spPr/>
      <dgm:t>
        <a:bodyPr/>
        <a:lstStyle/>
        <a:p>
          <a:endParaRPr lang="en-US"/>
        </a:p>
      </dgm:t>
    </dgm:pt>
    <dgm:pt modelId="{FB611803-B91A-4415-A1C8-79FBE322E759}">
      <dgm:prSet/>
      <dgm:spPr/>
      <dgm:t>
        <a:bodyPr/>
        <a:lstStyle/>
        <a:p>
          <a:r>
            <a:rPr lang="en-US" b="1"/>
            <a:t>Future Enhancements:</a:t>
          </a:r>
          <a:endParaRPr lang="en-US"/>
        </a:p>
      </dgm:t>
    </dgm:pt>
    <dgm:pt modelId="{E82E9E5E-8F55-4DD9-80E5-FC6A1F24F55C}" type="parTrans" cxnId="{4E76A588-E1E8-4AA9-9586-B013DEB88C4A}">
      <dgm:prSet/>
      <dgm:spPr/>
      <dgm:t>
        <a:bodyPr/>
        <a:lstStyle/>
        <a:p>
          <a:endParaRPr lang="en-US"/>
        </a:p>
      </dgm:t>
    </dgm:pt>
    <dgm:pt modelId="{3DD89237-7735-4E80-B1CF-BFC14B11F0CF}" type="sibTrans" cxnId="{4E76A588-E1E8-4AA9-9586-B013DEB88C4A}">
      <dgm:prSet/>
      <dgm:spPr/>
      <dgm:t>
        <a:bodyPr/>
        <a:lstStyle/>
        <a:p>
          <a:endParaRPr lang="en-US"/>
        </a:p>
      </dgm:t>
    </dgm:pt>
    <dgm:pt modelId="{C5A16B66-81BC-4A4E-8413-6A843BA0DC5A}">
      <dgm:prSet custT="1"/>
      <dgm:spPr/>
      <dgm:t>
        <a:bodyPr/>
        <a:lstStyle/>
        <a:p>
          <a:r>
            <a:rPr lang="en-US" sz="1800" dirty="0"/>
            <a:t>Add energy cost data by region</a:t>
          </a:r>
        </a:p>
      </dgm:t>
    </dgm:pt>
    <dgm:pt modelId="{D863421F-B8BE-4664-BF3F-91B59192DE67}" type="parTrans" cxnId="{BF357E29-2DDD-46E0-B0F6-BAAAAAD94D89}">
      <dgm:prSet/>
      <dgm:spPr/>
      <dgm:t>
        <a:bodyPr/>
        <a:lstStyle/>
        <a:p>
          <a:endParaRPr lang="en-US"/>
        </a:p>
      </dgm:t>
    </dgm:pt>
    <dgm:pt modelId="{D58A55A9-F921-43CD-9A53-C7DBE1421BF2}" type="sibTrans" cxnId="{BF357E29-2DDD-46E0-B0F6-BAAAAAD94D89}">
      <dgm:prSet/>
      <dgm:spPr/>
      <dgm:t>
        <a:bodyPr/>
        <a:lstStyle/>
        <a:p>
          <a:endParaRPr lang="en-US"/>
        </a:p>
      </dgm:t>
    </dgm:pt>
    <dgm:pt modelId="{F0697967-4E68-4E6D-A4DD-F305CF4431D4}">
      <dgm:prSet custT="1"/>
      <dgm:spPr/>
      <dgm:t>
        <a:bodyPr/>
        <a:lstStyle/>
        <a:p>
          <a:r>
            <a:rPr lang="en-US" sz="1800" dirty="0"/>
            <a:t>Incorporate solar rebate availability</a:t>
          </a:r>
        </a:p>
      </dgm:t>
    </dgm:pt>
    <dgm:pt modelId="{9D8F19C2-2A01-48EA-8D1A-F9A6246FDA3A}" type="parTrans" cxnId="{AE1F932C-D9F2-4C86-A93A-3909A409F2DC}">
      <dgm:prSet/>
      <dgm:spPr/>
      <dgm:t>
        <a:bodyPr/>
        <a:lstStyle/>
        <a:p>
          <a:endParaRPr lang="en-US"/>
        </a:p>
      </dgm:t>
    </dgm:pt>
    <dgm:pt modelId="{4629EA14-5637-4D4C-81DF-C072DB7784BB}" type="sibTrans" cxnId="{AE1F932C-D9F2-4C86-A93A-3909A409F2DC}">
      <dgm:prSet/>
      <dgm:spPr/>
      <dgm:t>
        <a:bodyPr/>
        <a:lstStyle/>
        <a:p>
          <a:endParaRPr lang="en-US"/>
        </a:p>
      </dgm:t>
    </dgm:pt>
    <dgm:pt modelId="{5DA98CAA-9479-470D-9CD2-604ABDC6B084}">
      <dgm:prSet custT="1"/>
      <dgm:spPr/>
      <dgm:t>
        <a:bodyPr/>
        <a:lstStyle/>
        <a:p>
          <a:r>
            <a:rPr lang="en-US" sz="1800" dirty="0"/>
            <a:t>Develop demographic segmentation</a:t>
          </a:r>
        </a:p>
      </dgm:t>
    </dgm:pt>
    <dgm:pt modelId="{D079C4A4-61F0-42FC-A2A1-D990410AB74B}" type="parTrans" cxnId="{44BD4EF5-0D97-4DDF-9D33-F4A00E9B7F70}">
      <dgm:prSet/>
      <dgm:spPr/>
      <dgm:t>
        <a:bodyPr/>
        <a:lstStyle/>
        <a:p>
          <a:endParaRPr lang="en-US"/>
        </a:p>
      </dgm:t>
    </dgm:pt>
    <dgm:pt modelId="{E3BB73EA-7B00-465E-B41F-55C97FBC5A70}" type="sibTrans" cxnId="{44BD4EF5-0D97-4DDF-9D33-F4A00E9B7F70}">
      <dgm:prSet/>
      <dgm:spPr/>
      <dgm:t>
        <a:bodyPr/>
        <a:lstStyle/>
        <a:p>
          <a:endParaRPr lang="en-US"/>
        </a:p>
      </dgm:t>
    </dgm:pt>
    <dgm:pt modelId="{B8B97F66-A73A-4B67-AB53-DC63ACFFEF95}">
      <dgm:prSet custT="1"/>
      <dgm:spPr/>
      <dgm:t>
        <a:bodyPr/>
        <a:lstStyle/>
        <a:p>
          <a:r>
            <a:rPr lang="en-US" sz="1800" dirty="0"/>
            <a:t>Create real-time performance dashboard</a:t>
          </a:r>
        </a:p>
      </dgm:t>
    </dgm:pt>
    <dgm:pt modelId="{F1539E00-86B0-4AFB-8F09-F35B6681D23F}" type="parTrans" cxnId="{72F4C762-8348-4357-8A57-7429FD677D9B}">
      <dgm:prSet/>
      <dgm:spPr/>
      <dgm:t>
        <a:bodyPr/>
        <a:lstStyle/>
        <a:p>
          <a:endParaRPr lang="en-US"/>
        </a:p>
      </dgm:t>
    </dgm:pt>
    <dgm:pt modelId="{24DC9EA2-2788-4F5A-BEA8-110FC2AE6D38}" type="sibTrans" cxnId="{72F4C762-8348-4357-8A57-7429FD677D9B}">
      <dgm:prSet/>
      <dgm:spPr/>
      <dgm:t>
        <a:bodyPr/>
        <a:lstStyle/>
        <a:p>
          <a:endParaRPr lang="en-US"/>
        </a:p>
      </dgm:t>
    </dgm:pt>
    <dgm:pt modelId="{D6C213FC-F4F5-3F49-8E98-DD80B688E05F}" type="pres">
      <dgm:prSet presAssocID="{6CB0AE8E-375A-4D7B-8F94-F081CC545815}" presName="vert0" presStyleCnt="0">
        <dgm:presLayoutVars>
          <dgm:dir/>
          <dgm:animOne val="branch"/>
          <dgm:animLvl val="lvl"/>
        </dgm:presLayoutVars>
      </dgm:prSet>
      <dgm:spPr/>
    </dgm:pt>
    <dgm:pt modelId="{29F9724E-50D1-2746-A5DB-36449393FEF1}" type="pres">
      <dgm:prSet presAssocID="{6ED58F44-3590-4468-9D5D-0A28C92839D7}" presName="thickLine" presStyleLbl="alignNode1" presStyleIdx="0" presStyleCnt="2"/>
      <dgm:spPr/>
    </dgm:pt>
    <dgm:pt modelId="{EB77B05C-61DD-D343-A10B-DB53D4164723}" type="pres">
      <dgm:prSet presAssocID="{6ED58F44-3590-4468-9D5D-0A28C92839D7}" presName="horz1" presStyleCnt="0"/>
      <dgm:spPr/>
    </dgm:pt>
    <dgm:pt modelId="{507769F4-3B34-7543-BD78-7EA2CC6833B7}" type="pres">
      <dgm:prSet presAssocID="{6ED58F44-3590-4468-9D5D-0A28C92839D7}" presName="tx1" presStyleLbl="revTx" presStyleIdx="0" presStyleCnt="9"/>
      <dgm:spPr/>
    </dgm:pt>
    <dgm:pt modelId="{D11BD9C3-1074-2542-91DC-10A34F17C473}" type="pres">
      <dgm:prSet presAssocID="{6ED58F44-3590-4468-9D5D-0A28C92839D7}" presName="vert1" presStyleCnt="0"/>
      <dgm:spPr/>
    </dgm:pt>
    <dgm:pt modelId="{7D499BA7-5D12-7446-ABB3-7A277770888A}" type="pres">
      <dgm:prSet presAssocID="{4C1C4E61-8098-441B-AC9D-1E6E76F15624}" presName="vertSpace2a" presStyleCnt="0"/>
      <dgm:spPr/>
    </dgm:pt>
    <dgm:pt modelId="{0333E4C5-96B2-8343-863D-D545017A281A}" type="pres">
      <dgm:prSet presAssocID="{4C1C4E61-8098-441B-AC9D-1E6E76F15624}" presName="horz2" presStyleCnt="0"/>
      <dgm:spPr/>
    </dgm:pt>
    <dgm:pt modelId="{37A4D1FC-C6C5-F54D-AD1D-17C1223AAD3F}" type="pres">
      <dgm:prSet presAssocID="{4C1C4E61-8098-441B-AC9D-1E6E76F15624}" presName="horzSpace2" presStyleCnt="0"/>
      <dgm:spPr/>
    </dgm:pt>
    <dgm:pt modelId="{CBFB609B-A913-0144-ACDC-16BEC7B17F28}" type="pres">
      <dgm:prSet presAssocID="{4C1C4E61-8098-441B-AC9D-1E6E76F15624}" presName="tx2" presStyleLbl="revTx" presStyleIdx="1" presStyleCnt="9"/>
      <dgm:spPr/>
    </dgm:pt>
    <dgm:pt modelId="{EDFAD54E-FEBC-584A-84E0-28256AA9D07A}" type="pres">
      <dgm:prSet presAssocID="{4C1C4E61-8098-441B-AC9D-1E6E76F15624}" presName="vert2" presStyleCnt="0"/>
      <dgm:spPr/>
    </dgm:pt>
    <dgm:pt modelId="{725A49AA-BDB9-854D-BC4B-F15FBF23CCAD}" type="pres">
      <dgm:prSet presAssocID="{4C1C4E61-8098-441B-AC9D-1E6E76F15624}" presName="thinLine2b" presStyleLbl="callout" presStyleIdx="0" presStyleCnt="7"/>
      <dgm:spPr/>
    </dgm:pt>
    <dgm:pt modelId="{A61ACFA1-E06E-2043-BD36-BE820D6BF136}" type="pres">
      <dgm:prSet presAssocID="{4C1C4E61-8098-441B-AC9D-1E6E76F15624}" presName="vertSpace2b" presStyleCnt="0"/>
      <dgm:spPr/>
    </dgm:pt>
    <dgm:pt modelId="{84664000-9E65-AB45-9F81-517DF7705157}" type="pres">
      <dgm:prSet presAssocID="{5AB02777-A2E4-4C5B-A071-D4B43C5B5E58}" presName="horz2" presStyleCnt="0"/>
      <dgm:spPr/>
    </dgm:pt>
    <dgm:pt modelId="{26D090C8-A560-ED44-A2EE-24A86F00E401}" type="pres">
      <dgm:prSet presAssocID="{5AB02777-A2E4-4C5B-A071-D4B43C5B5E58}" presName="horzSpace2" presStyleCnt="0"/>
      <dgm:spPr/>
    </dgm:pt>
    <dgm:pt modelId="{4EAED32D-614B-9643-BBFE-8BC685D16C39}" type="pres">
      <dgm:prSet presAssocID="{5AB02777-A2E4-4C5B-A071-D4B43C5B5E58}" presName="tx2" presStyleLbl="revTx" presStyleIdx="2" presStyleCnt="9"/>
      <dgm:spPr/>
    </dgm:pt>
    <dgm:pt modelId="{E8237460-2A20-9C4C-BB4B-7F8CB51D1158}" type="pres">
      <dgm:prSet presAssocID="{5AB02777-A2E4-4C5B-A071-D4B43C5B5E58}" presName="vert2" presStyleCnt="0"/>
      <dgm:spPr/>
    </dgm:pt>
    <dgm:pt modelId="{F5EC6FC2-8C92-004E-B5A6-74739A0726F6}" type="pres">
      <dgm:prSet presAssocID="{5AB02777-A2E4-4C5B-A071-D4B43C5B5E58}" presName="thinLine2b" presStyleLbl="callout" presStyleIdx="1" presStyleCnt="7"/>
      <dgm:spPr/>
    </dgm:pt>
    <dgm:pt modelId="{1C14AC0D-F871-A449-B45F-0256365895B7}" type="pres">
      <dgm:prSet presAssocID="{5AB02777-A2E4-4C5B-A071-D4B43C5B5E58}" presName="vertSpace2b" presStyleCnt="0"/>
      <dgm:spPr/>
    </dgm:pt>
    <dgm:pt modelId="{ABE1B89E-487B-7B47-BE43-024204713BDB}" type="pres">
      <dgm:prSet presAssocID="{0BE09691-58FF-4A9C-9825-0AA45B7D0C58}" presName="horz2" presStyleCnt="0"/>
      <dgm:spPr/>
    </dgm:pt>
    <dgm:pt modelId="{7522DBAE-6618-B04E-ACA1-6EFD1E6B568D}" type="pres">
      <dgm:prSet presAssocID="{0BE09691-58FF-4A9C-9825-0AA45B7D0C58}" presName="horzSpace2" presStyleCnt="0"/>
      <dgm:spPr/>
    </dgm:pt>
    <dgm:pt modelId="{1C720AD3-5FB5-1542-BD10-73A9974009D9}" type="pres">
      <dgm:prSet presAssocID="{0BE09691-58FF-4A9C-9825-0AA45B7D0C58}" presName="tx2" presStyleLbl="revTx" presStyleIdx="3" presStyleCnt="9"/>
      <dgm:spPr/>
    </dgm:pt>
    <dgm:pt modelId="{A6C44B7C-9A24-3847-8017-500867276319}" type="pres">
      <dgm:prSet presAssocID="{0BE09691-58FF-4A9C-9825-0AA45B7D0C58}" presName="vert2" presStyleCnt="0"/>
      <dgm:spPr/>
    </dgm:pt>
    <dgm:pt modelId="{5384EA4B-876D-D74D-8F3C-C2A5D949931C}" type="pres">
      <dgm:prSet presAssocID="{0BE09691-58FF-4A9C-9825-0AA45B7D0C58}" presName="thinLine2b" presStyleLbl="callout" presStyleIdx="2" presStyleCnt="7"/>
      <dgm:spPr/>
    </dgm:pt>
    <dgm:pt modelId="{90A404D5-56BD-E948-87B8-F280FA5D4894}" type="pres">
      <dgm:prSet presAssocID="{0BE09691-58FF-4A9C-9825-0AA45B7D0C58}" presName="vertSpace2b" presStyleCnt="0"/>
      <dgm:spPr/>
    </dgm:pt>
    <dgm:pt modelId="{B7EF09CC-AB14-424D-8E4F-AD1FA4826392}" type="pres">
      <dgm:prSet presAssocID="{FB611803-B91A-4415-A1C8-79FBE322E759}" presName="thickLine" presStyleLbl="alignNode1" presStyleIdx="1" presStyleCnt="2"/>
      <dgm:spPr/>
    </dgm:pt>
    <dgm:pt modelId="{A6CF2874-6E68-1A4D-B5A6-76AD55207CCB}" type="pres">
      <dgm:prSet presAssocID="{FB611803-B91A-4415-A1C8-79FBE322E759}" presName="horz1" presStyleCnt="0"/>
      <dgm:spPr/>
    </dgm:pt>
    <dgm:pt modelId="{755EA2D2-5B1B-6048-8B09-A0372743AFE0}" type="pres">
      <dgm:prSet presAssocID="{FB611803-B91A-4415-A1C8-79FBE322E759}" presName="tx1" presStyleLbl="revTx" presStyleIdx="4" presStyleCnt="9"/>
      <dgm:spPr/>
    </dgm:pt>
    <dgm:pt modelId="{CF0A9BC5-0F38-FB4B-A11F-B84020E14559}" type="pres">
      <dgm:prSet presAssocID="{FB611803-B91A-4415-A1C8-79FBE322E759}" presName="vert1" presStyleCnt="0"/>
      <dgm:spPr/>
    </dgm:pt>
    <dgm:pt modelId="{106DD385-26D2-0F45-8778-7C853F0C51CE}" type="pres">
      <dgm:prSet presAssocID="{C5A16B66-81BC-4A4E-8413-6A843BA0DC5A}" presName="vertSpace2a" presStyleCnt="0"/>
      <dgm:spPr/>
    </dgm:pt>
    <dgm:pt modelId="{55CEC0B0-0B4D-7945-8D6F-90861A8E4663}" type="pres">
      <dgm:prSet presAssocID="{C5A16B66-81BC-4A4E-8413-6A843BA0DC5A}" presName="horz2" presStyleCnt="0"/>
      <dgm:spPr/>
    </dgm:pt>
    <dgm:pt modelId="{349D2E26-08C8-BC48-9672-28BF60342165}" type="pres">
      <dgm:prSet presAssocID="{C5A16B66-81BC-4A4E-8413-6A843BA0DC5A}" presName="horzSpace2" presStyleCnt="0"/>
      <dgm:spPr/>
    </dgm:pt>
    <dgm:pt modelId="{89A9272D-ACDC-8E45-933B-732B7C734336}" type="pres">
      <dgm:prSet presAssocID="{C5A16B66-81BC-4A4E-8413-6A843BA0DC5A}" presName="tx2" presStyleLbl="revTx" presStyleIdx="5" presStyleCnt="9"/>
      <dgm:spPr/>
    </dgm:pt>
    <dgm:pt modelId="{71AF0283-05EF-DD4F-8D7A-5A51781B6615}" type="pres">
      <dgm:prSet presAssocID="{C5A16B66-81BC-4A4E-8413-6A843BA0DC5A}" presName="vert2" presStyleCnt="0"/>
      <dgm:spPr/>
    </dgm:pt>
    <dgm:pt modelId="{6E0EF3F4-8665-BB47-BD0F-19E412AF913D}" type="pres">
      <dgm:prSet presAssocID="{C5A16B66-81BC-4A4E-8413-6A843BA0DC5A}" presName="thinLine2b" presStyleLbl="callout" presStyleIdx="3" presStyleCnt="7"/>
      <dgm:spPr/>
    </dgm:pt>
    <dgm:pt modelId="{C3B17292-D9FD-6E43-8EDF-0973BEFF227A}" type="pres">
      <dgm:prSet presAssocID="{C5A16B66-81BC-4A4E-8413-6A843BA0DC5A}" presName="vertSpace2b" presStyleCnt="0"/>
      <dgm:spPr/>
    </dgm:pt>
    <dgm:pt modelId="{2F91F9F4-6BCF-754D-B717-B04B53565BD3}" type="pres">
      <dgm:prSet presAssocID="{F0697967-4E68-4E6D-A4DD-F305CF4431D4}" presName="horz2" presStyleCnt="0"/>
      <dgm:spPr/>
    </dgm:pt>
    <dgm:pt modelId="{006CA642-34F8-5045-A17B-2E0E46FB624B}" type="pres">
      <dgm:prSet presAssocID="{F0697967-4E68-4E6D-A4DD-F305CF4431D4}" presName="horzSpace2" presStyleCnt="0"/>
      <dgm:spPr/>
    </dgm:pt>
    <dgm:pt modelId="{BB1F7355-E6D8-5547-A21B-954EE8FC3F47}" type="pres">
      <dgm:prSet presAssocID="{F0697967-4E68-4E6D-A4DD-F305CF4431D4}" presName="tx2" presStyleLbl="revTx" presStyleIdx="6" presStyleCnt="9"/>
      <dgm:spPr/>
    </dgm:pt>
    <dgm:pt modelId="{D0D7DEE3-FE63-4541-9A46-316EB73673EB}" type="pres">
      <dgm:prSet presAssocID="{F0697967-4E68-4E6D-A4DD-F305CF4431D4}" presName="vert2" presStyleCnt="0"/>
      <dgm:spPr/>
    </dgm:pt>
    <dgm:pt modelId="{3858FD8A-2B05-B840-8B12-61E5B96FA331}" type="pres">
      <dgm:prSet presAssocID="{F0697967-4E68-4E6D-A4DD-F305CF4431D4}" presName="thinLine2b" presStyleLbl="callout" presStyleIdx="4" presStyleCnt="7"/>
      <dgm:spPr/>
    </dgm:pt>
    <dgm:pt modelId="{0659B8AF-314E-DE4C-B687-927B7A7BD045}" type="pres">
      <dgm:prSet presAssocID="{F0697967-4E68-4E6D-A4DD-F305CF4431D4}" presName="vertSpace2b" presStyleCnt="0"/>
      <dgm:spPr/>
    </dgm:pt>
    <dgm:pt modelId="{07D8699B-BF08-DD40-931F-105A7DC23D3B}" type="pres">
      <dgm:prSet presAssocID="{5DA98CAA-9479-470D-9CD2-604ABDC6B084}" presName="horz2" presStyleCnt="0"/>
      <dgm:spPr/>
    </dgm:pt>
    <dgm:pt modelId="{5390E839-0BA8-BC4E-8334-F2FD3AB045A1}" type="pres">
      <dgm:prSet presAssocID="{5DA98CAA-9479-470D-9CD2-604ABDC6B084}" presName="horzSpace2" presStyleCnt="0"/>
      <dgm:spPr/>
    </dgm:pt>
    <dgm:pt modelId="{6466267F-6A8B-AB40-A34B-E76C6CE3D171}" type="pres">
      <dgm:prSet presAssocID="{5DA98CAA-9479-470D-9CD2-604ABDC6B084}" presName="tx2" presStyleLbl="revTx" presStyleIdx="7" presStyleCnt="9"/>
      <dgm:spPr/>
    </dgm:pt>
    <dgm:pt modelId="{4FEE4840-810E-E34C-9041-92E31BE5C57E}" type="pres">
      <dgm:prSet presAssocID="{5DA98CAA-9479-470D-9CD2-604ABDC6B084}" presName="vert2" presStyleCnt="0"/>
      <dgm:spPr/>
    </dgm:pt>
    <dgm:pt modelId="{F313C924-D3BD-274A-98B0-D5614824410F}" type="pres">
      <dgm:prSet presAssocID="{5DA98CAA-9479-470D-9CD2-604ABDC6B084}" presName="thinLine2b" presStyleLbl="callout" presStyleIdx="5" presStyleCnt="7"/>
      <dgm:spPr/>
    </dgm:pt>
    <dgm:pt modelId="{0D4D0488-45FF-CA40-9453-4E75D09C6CFD}" type="pres">
      <dgm:prSet presAssocID="{5DA98CAA-9479-470D-9CD2-604ABDC6B084}" presName="vertSpace2b" presStyleCnt="0"/>
      <dgm:spPr/>
    </dgm:pt>
    <dgm:pt modelId="{CD638104-4A4F-4344-A0DC-A7F39A08DB4A}" type="pres">
      <dgm:prSet presAssocID="{B8B97F66-A73A-4B67-AB53-DC63ACFFEF95}" presName="horz2" presStyleCnt="0"/>
      <dgm:spPr/>
    </dgm:pt>
    <dgm:pt modelId="{A75C6B53-94EB-2A46-B445-5F5C2989A59D}" type="pres">
      <dgm:prSet presAssocID="{B8B97F66-A73A-4B67-AB53-DC63ACFFEF95}" presName="horzSpace2" presStyleCnt="0"/>
      <dgm:spPr/>
    </dgm:pt>
    <dgm:pt modelId="{70A7467C-760C-E24E-BBBA-7EDE533ED9D8}" type="pres">
      <dgm:prSet presAssocID="{B8B97F66-A73A-4B67-AB53-DC63ACFFEF95}" presName="tx2" presStyleLbl="revTx" presStyleIdx="8" presStyleCnt="9"/>
      <dgm:spPr/>
    </dgm:pt>
    <dgm:pt modelId="{4E00773F-732E-C24E-A997-462BECEF6B33}" type="pres">
      <dgm:prSet presAssocID="{B8B97F66-A73A-4B67-AB53-DC63ACFFEF95}" presName="vert2" presStyleCnt="0"/>
      <dgm:spPr/>
    </dgm:pt>
    <dgm:pt modelId="{F6FFCE2D-7057-7D41-8853-8165DED8C2DF}" type="pres">
      <dgm:prSet presAssocID="{B8B97F66-A73A-4B67-AB53-DC63ACFFEF95}" presName="thinLine2b" presStyleLbl="callout" presStyleIdx="6" presStyleCnt="7"/>
      <dgm:spPr/>
    </dgm:pt>
    <dgm:pt modelId="{DA24EB46-DA73-5048-9F65-8CCC359604ED}" type="pres">
      <dgm:prSet presAssocID="{B8B97F66-A73A-4B67-AB53-DC63ACFFEF95}" presName="vertSpace2b" presStyleCnt="0"/>
      <dgm:spPr/>
    </dgm:pt>
  </dgm:ptLst>
  <dgm:cxnLst>
    <dgm:cxn modelId="{BF357E29-2DDD-46E0-B0F6-BAAAAAD94D89}" srcId="{FB611803-B91A-4415-A1C8-79FBE322E759}" destId="{C5A16B66-81BC-4A4E-8413-6A843BA0DC5A}" srcOrd="0" destOrd="0" parTransId="{D863421F-B8BE-4664-BF3F-91B59192DE67}" sibTransId="{D58A55A9-F921-43CD-9A53-C7DBE1421BF2}"/>
    <dgm:cxn modelId="{AE1F932C-D9F2-4C86-A93A-3909A409F2DC}" srcId="{FB611803-B91A-4415-A1C8-79FBE322E759}" destId="{F0697967-4E68-4E6D-A4DD-F305CF4431D4}" srcOrd="1" destOrd="0" parTransId="{9D8F19C2-2A01-48EA-8D1A-F9A6246FDA3A}" sibTransId="{4629EA14-5637-4D4C-81DF-C072DB7784BB}"/>
    <dgm:cxn modelId="{D86C8A2E-2000-3441-9325-83F87BE1DAAE}" type="presOf" srcId="{5DA98CAA-9479-470D-9CD2-604ABDC6B084}" destId="{6466267F-6A8B-AB40-A34B-E76C6CE3D171}" srcOrd="0" destOrd="0" presId="urn:microsoft.com/office/officeart/2008/layout/LinedList"/>
    <dgm:cxn modelId="{80471B42-FD5E-4C47-A81E-9755CAA16AB0}" type="presOf" srcId="{6ED58F44-3590-4468-9D5D-0A28C92839D7}" destId="{507769F4-3B34-7543-BD78-7EA2CC6833B7}" srcOrd="0" destOrd="0" presId="urn:microsoft.com/office/officeart/2008/layout/LinedList"/>
    <dgm:cxn modelId="{38187258-ABB8-6548-80CC-B528425A0C91}" type="presOf" srcId="{B8B97F66-A73A-4B67-AB53-DC63ACFFEF95}" destId="{70A7467C-760C-E24E-BBBA-7EDE533ED9D8}" srcOrd="0" destOrd="0" presId="urn:microsoft.com/office/officeart/2008/layout/LinedList"/>
    <dgm:cxn modelId="{E48ECC5E-A569-4537-AE94-35B916EED041}" srcId="{6ED58F44-3590-4468-9D5D-0A28C92839D7}" destId="{4C1C4E61-8098-441B-AC9D-1E6E76F15624}" srcOrd="0" destOrd="0" parTransId="{C7FCD1DD-07FD-42F2-82A2-B4EDB5BE2396}" sibTransId="{AF4BB50E-87DC-475D-9152-07E5A5C798AE}"/>
    <dgm:cxn modelId="{72F4C762-8348-4357-8A57-7429FD677D9B}" srcId="{FB611803-B91A-4415-A1C8-79FBE322E759}" destId="{B8B97F66-A73A-4B67-AB53-DC63ACFFEF95}" srcOrd="3" destOrd="0" parTransId="{F1539E00-86B0-4AFB-8F09-F35B6681D23F}" sibTransId="{24DC9EA2-2788-4F5A-BEA8-110FC2AE6D38}"/>
    <dgm:cxn modelId="{2CE4C071-943F-E64A-AA9D-D3D4B10C9B6E}" type="presOf" srcId="{0BE09691-58FF-4A9C-9825-0AA45B7D0C58}" destId="{1C720AD3-5FB5-1542-BD10-73A9974009D9}" srcOrd="0" destOrd="0" presId="urn:microsoft.com/office/officeart/2008/layout/LinedList"/>
    <dgm:cxn modelId="{7E85A572-EB8F-5E4D-99EA-90001C2FEDDC}" type="presOf" srcId="{6CB0AE8E-375A-4D7B-8F94-F081CC545815}" destId="{D6C213FC-F4F5-3F49-8E98-DD80B688E05F}" srcOrd="0" destOrd="0" presId="urn:microsoft.com/office/officeart/2008/layout/LinedList"/>
    <dgm:cxn modelId="{4E76A588-E1E8-4AA9-9586-B013DEB88C4A}" srcId="{6CB0AE8E-375A-4D7B-8F94-F081CC545815}" destId="{FB611803-B91A-4415-A1C8-79FBE322E759}" srcOrd="1" destOrd="0" parTransId="{E82E9E5E-8F55-4DD9-80E5-FC6A1F24F55C}" sibTransId="{3DD89237-7735-4E80-B1CF-BFC14B11F0CF}"/>
    <dgm:cxn modelId="{0B81C991-BEEA-4CF9-956E-69B1FCFC1E20}" srcId="{6CB0AE8E-375A-4D7B-8F94-F081CC545815}" destId="{6ED58F44-3590-4468-9D5D-0A28C92839D7}" srcOrd="0" destOrd="0" parTransId="{8D67B180-5152-4F90-8357-38801895EE97}" sibTransId="{207E821D-3AE9-43B8-B2F7-5F6D1C29C366}"/>
    <dgm:cxn modelId="{BBE55AA5-556D-B04A-90A7-EAAD232363E5}" type="presOf" srcId="{FB611803-B91A-4415-A1C8-79FBE322E759}" destId="{755EA2D2-5B1B-6048-8B09-A0372743AFE0}" srcOrd="0" destOrd="0" presId="urn:microsoft.com/office/officeart/2008/layout/LinedList"/>
    <dgm:cxn modelId="{E5E566AB-D36F-4753-8DD2-96DCD19CA1E4}" srcId="{6ED58F44-3590-4468-9D5D-0A28C92839D7}" destId="{0BE09691-58FF-4A9C-9825-0AA45B7D0C58}" srcOrd="2" destOrd="0" parTransId="{76781AD9-D2FD-4C9A-BDF4-BCD229BE3B4C}" sibTransId="{1A4C8993-5FFD-4F64-81BC-A1D831871C41}"/>
    <dgm:cxn modelId="{F1A7FFAB-0610-8D48-B455-C5FAA3047551}" type="presOf" srcId="{C5A16B66-81BC-4A4E-8413-6A843BA0DC5A}" destId="{89A9272D-ACDC-8E45-933B-732B7C734336}" srcOrd="0" destOrd="0" presId="urn:microsoft.com/office/officeart/2008/layout/LinedList"/>
    <dgm:cxn modelId="{A39F4DC8-8BDF-144D-AC35-90AD3BA4A109}" type="presOf" srcId="{5AB02777-A2E4-4C5B-A071-D4B43C5B5E58}" destId="{4EAED32D-614B-9643-BBFE-8BC685D16C39}" srcOrd="0" destOrd="0" presId="urn:microsoft.com/office/officeart/2008/layout/LinedList"/>
    <dgm:cxn modelId="{E0D8A0D0-F544-B545-8057-AC89E90DBDA1}" type="presOf" srcId="{F0697967-4E68-4E6D-A4DD-F305CF4431D4}" destId="{BB1F7355-E6D8-5547-A21B-954EE8FC3F47}" srcOrd="0" destOrd="0" presId="urn:microsoft.com/office/officeart/2008/layout/LinedList"/>
    <dgm:cxn modelId="{0F3614E6-DA29-4CE6-93F0-635C18D4D5F5}" srcId="{6ED58F44-3590-4468-9D5D-0A28C92839D7}" destId="{5AB02777-A2E4-4C5B-A071-D4B43C5B5E58}" srcOrd="1" destOrd="0" parTransId="{B2D42AB2-47A3-4526-877C-71FF7DDB6471}" sibTransId="{F543158D-761C-4831-87A0-592FE93C2C66}"/>
    <dgm:cxn modelId="{2D95F5E6-A960-1545-BD8A-8FCA90947A6E}" type="presOf" srcId="{4C1C4E61-8098-441B-AC9D-1E6E76F15624}" destId="{CBFB609B-A913-0144-ACDC-16BEC7B17F28}" srcOrd="0" destOrd="0" presId="urn:microsoft.com/office/officeart/2008/layout/LinedList"/>
    <dgm:cxn modelId="{44BD4EF5-0D97-4DDF-9D33-F4A00E9B7F70}" srcId="{FB611803-B91A-4415-A1C8-79FBE322E759}" destId="{5DA98CAA-9479-470D-9CD2-604ABDC6B084}" srcOrd="2" destOrd="0" parTransId="{D079C4A4-61F0-42FC-A2A1-D990410AB74B}" sibTransId="{E3BB73EA-7B00-465E-B41F-55C97FBC5A70}"/>
    <dgm:cxn modelId="{6B2F3493-A0FC-ED40-8892-F0659B0AF991}" type="presParOf" srcId="{D6C213FC-F4F5-3F49-8E98-DD80B688E05F}" destId="{29F9724E-50D1-2746-A5DB-36449393FEF1}" srcOrd="0" destOrd="0" presId="urn:microsoft.com/office/officeart/2008/layout/LinedList"/>
    <dgm:cxn modelId="{77D066CD-B27F-D44D-AC1E-18388475398C}" type="presParOf" srcId="{D6C213FC-F4F5-3F49-8E98-DD80B688E05F}" destId="{EB77B05C-61DD-D343-A10B-DB53D4164723}" srcOrd="1" destOrd="0" presId="urn:microsoft.com/office/officeart/2008/layout/LinedList"/>
    <dgm:cxn modelId="{C669008C-C295-154E-8C59-AC142106A1EA}" type="presParOf" srcId="{EB77B05C-61DD-D343-A10B-DB53D4164723}" destId="{507769F4-3B34-7543-BD78-7EA2CC6833B7}" srcOrd="0" destOrd="0" presId="urn:microsoft.com/office/officeart/2008/layout/LinedList"/>
    <dgm:cxn modelId="{353813EE-BF44-5F48-8F7D-CFCAD9FE22BB}" type="presParOf" srcId="{EB77B05C-61DD-D343-A10B-DB53D4164723}" destId="{D11BD9C3-1074-2542-91DC-10A34F17C473}" srcOrd="1" destOrd="0" presId="urn:microsoft.com/office/officeart/2008/layout/LinedList"/>
    <dgm:cxn modelId="{9C2ED0D6-D7F2-7A41-AFEC-A467FFE569A2}" type="presParOf" srcId="{D11BD9C3-1074-2542-91DC-10A34F17C473}" destId="{7D499BA7-5D12-7446-ABB3-7A277770888A}" srcOrd="0" destOrd="0" presId="urn:microsoft.com/office/officeart/2008/layout/LinedList"/>
    <dgm:cxn modelId="{A474AA64-53B9-054A-98C5-CF8174154428}" type="presParOf" srcId="{D11BD9C3-1074-2542-91DC-10A34F17C473}" destId="{0333E4C5-96B2-8343-863D-D545017A281A}" srcOrd="1" destOrd="0" presId="urn:microsoft.com/office/officeart/2008/layout/LinedList"/>
    <dgm:cxn modelId="{7D8EAD4C-EECA-D54D-9D36-A1628790D428}" type="presParOf" srcId="{0333E4C5-96B2-8343-863D-D545017A281A}" destId="{37A4D1FC-C6C5-F54D-AD1D-17C1223AAD3F}" srcOrd="0" destOrd="0" presId="urn:microsoft.com/office/officeart/2008/layout/LinedList"/>
    <dgm:cxn modelId="{E1DB8C1A-6E38-4345-9879-061253CFA0C1}" type="presParOf" srcId="{0333E4C5-96B2-8343-863D-D545017A281A}" destId="{CBFB609B-A913-0144-ACDC-16BEC7B17F28}" srcOrd="1" destOrd="0" presId="urn:microsoft.com/office/officeart/2008/layout/LinedList"/>
    <dgm:cxn modelId="{87CB4DE7-CCCC-644B-9FE0-69BE60F5D473}" type="presParOf" srcId="{0333E4C5-96B2-8343-863D-D545017A281A}" destId="{EDFAD54E-FEBC-584A-84E0-28256AA9D07A}" srcOrd="2" destOrd="0" presId="urn:microsoft.com/office/officeart/2008/layout/LinedList"/>
    <dgm:cxn modelId="{1B4F7B16-D7CA-9B49-A256-BAF8FE7CEB79}" type="presParOf" srcId="{D11BD9C3-1074-2542-91DC-10A34F17C473}" destId="{725A49AA-BDB9-854D-BC4B-F15FBF23CCAD}" srcOrd="2" destOrd="0" presId="urn:microsoft.com/office/officeart/2008/layout/LinedList"/>
    <dgm:cxn modelId="{2DC1E0EF-A93A-2945-982E-14B9ED7F777A}" type="presParOf" srcId="{D11BD9C3-1074-2542-91DC-10A34F17C473}" destId="{A61ACFA1-E06E-2043-BD36-BE820D6BF136}" srcOrd="3" destOrd="0" presId="urn:microsoft.com/office/officeart/2008/layout/LinedList"/>
    <dgm:cxn modelId="{80841C1C-B5A6-6E47-B5AE-ED9A14343618}" type="presParOf" srcId="{D11BD9C3-1074-2542-91DC-10A34F17C473}" destId="{84664000-9E65-AB45-9F81-517DF7705157}" srcOrd="4" destOrd="0" presId="urn:microsoft.com/office/officeart/2008/layout/LinedList"/>
    <dgm:cxn modelId="{2932810D-187C-3C47-8BE4-8687EC1DBDAD}" type="presParOf" srcId="{84664000-9E65-AB45-9F81-517DF7705157}" destId="{26D090C8-A560-ED44-A2EE-24A86F00E401}" srcOrd="0" destOrd="0" presId="urn:microsoft.com/office/officeart/2008/layout/LinedList"/>
    <dgm:cxn modelId="{D9111800-6C06-4F4B-9CF0-48C8FA6ADAD6}" type="presParOf" srcId="{84664000-9E65-AB45-9F81-517DF7705157}" destId="{4EAED32D-614B-9643-BBFE-8BC685D16C39}" srcOrd="1" destOrd="0" presId="urn:microsoft.com/office/officeart/2008/layout/LinedList"/>
    <dgm:cxn modelId="{FD6B3F5E-5BDD-0044-96EF-1B0772BDAAF0}" type="presParOf" srcId="{84664000-9E65-AB45-9F81-517DF7705157}" destId="{E8237460-2A20-9C4C-BB4B-7F8CB51D1158}" srcOrd="2" destOrd="0" presId="urn:microsoft.com/office/officeart/2008/layout/LinedList"/>
    <dgm:cxn modelId="{0427613B-F963-ED44-ADC7-5799F77DEF23}" type="presParOf" srcId="{D11BD9C3-1074-2542-91DC-10A34F17C473}" destId="{F5EC6FC2-8C92-004E-B5A6-74739A0726F6}" srcOrd="5" destOrd="0" presId="urn:microsoft.com/office/officeart/2008/layout/LinedList"/>
    <dgm:cxn modelId="{D74D57BC-8CA1-E545-B6AD-9F787F52F8B4}" type="presParOf" srcId="{D11BD9C3-1074-2542-91DC-10A34F17C473}" destId="{1C14AC0D-F871-A449-B45F-0256365895B7}" srcOrd="6" destOrd="0" presId="urn:microsoft.com/office/officeart/2008/layout/LinedList"/>
    <dgm:cxn modelId="{18FC2695-E2BB-AA4D-BE95-125EF35371CD}" type="presParOf" srcId="{D11BD9C3-1074-2542-91DC-10A34F17C473}" destId="{ABE1B89E-487B-7B47-BE43-024204713BDB}" srcOrd="7" destOrd="0" presId="urn:microsoft.com/office/officeart/2008/layout/LinedList"/>
    <dgm:cxn modelId="{3A251F61-0A8E-FD4F-B509-6C116492DFE8}" type="presParOf" srcId="{ABE1B89E-487B-7B47-BE43-024204713BDB}" destId="{7522DBAE-6618-B04E-ACA1-6EFD1E6B568D}" srcOrd="0" destOrd="0" presId="urn:microsoft.com/office/officeart/2008/layout/LinedList"/>
    <dgm:cxn modelId="{DB6FA8F9-D903-794F-9ADC-F6C595E17991}" type="presParOf" srcId="{ABE1B89E-487B-7B47-BE43-024204713BDB}" destId="{1C720AD3-5FB5-1542-BD10-73A9974009D9}" srcOrd="1" destOrd="0" presId="urn:microsoft.com/office/officeart/2008/layout/LinedList"/>
    <dgm:cxn modelId="{E98D3850-C822-BA42-8B3F-83E38DDDFF3E}" type="presParOf" srcId="{ABE1B89E-487B-7B47-BE43-024204713BDB}" destId="{A6C44B7C-9A24-3847-8017-500867276319}" srcOrd="2" destOrd="0" presId="urn:microsoft.com/office/officeart/2008/layout/LinedList"/>
    <dgm:cxn modelId="{AF7DA972-6D4D-CF48-B2DA-1072FA098A7E}" type="presParOf" srcId="{D11BD9C3-1074-2542-91DC-10A34F17C473}" destId="{5384EA4B-876D-D74D-8F3C-C2A5D949931C}" srcOrd="8" destOrd="0" presId="urn:microsoft.com/office/officeart/2008/layout/LinedList"/>
    <dgm:cxn modelId="{2D47EE76-EE9B-9945-AF41-E25E3DED8A7A}" type="presParOf" srcId="{D11BD9C3-1074-2542-91DC-10A34F17C473}" destId="{90A404D5-56BD-E948-87B8-F280FA5D4894}" srcOrd="9" destOrd="0" presId="urn:microsoft.com/office/officeart/2008/layout/LinedList"/>
    <dgm:cxn modelId="{62050BAA-2456-E64A-9A5A-0B8AC074A19C}" type="presParOf" srcId="{D6C213FC-F4F5-3F49-8E98-DD80B688E05F}" destId="{B7EF09CC-AB14-424D-8E4F-AD1FA4826392}" srcOrd="2" destOrd="0" presId="urn:microsoft.com/office/officeart/2008/layout/LinedList"/>
    <dgm:cxn modelId="{CF1E20BC-B7ED-E146-BC1D-946E29A8AD4A}" type="presParOf" srcId="{D6C213FC-F4F5-3F49-8E98-DD80B688E05F}" destId="{A6CF2874-6E68-1A4D-B5A6-76AD55207CCB}" srcOrd="3" destOrd="0" presId="urn:microsoft.com/office/officeart/2008/layout/LinedList"/>
    <dgm:cxn modelId="{BF964266-F7C1-1B44-9FD2-0E63088E782D}" type="presParOf" srcId="{A6CF2874-6E68-1A4D-B5A6-76AD55207CCB}" destId="{755EA2D2-5B1B-6048-8B09-A0372743AFE0}" srcOrd="0" destOrd="0" presId="urn:microsoft.com/office/officeart/2008/layout/LinedList"/>
    <dgm:cxn modelId="{A5B9290A-160D-9448-8A09-A7738AF8503F}" type="presParOf" srcId="{A6CF2874-6E68-1A4D-B5A6-76AD55207CCB}" destId="{CF0A9BC5-0F38-FB4B-A11F-B84020E14559}" srcOrd="1" destOrd="0" presId="urn:microsoft.com/office/officeart/2008/layout/LinedList"/>
    <dgm:cxn modelId="{BA510006-A6AA-EC41-B382-7D827DDA7892}" type="presParOf" srcId="{CF0A9BC5-0F38-FB4B-A11F-B84020E14559}" destId="{106DD385-26D2-0F45-8778-7C853F0C51CE}" srcOrd="0" destOrd="0" presId="urn:microsoft.com/office/officeart/2008/layout/LinedList"/>
    <dgm:cxn modelId="{0D245947-6A8E-C745-AF20-3A7E68AF5ACA}" type="presParOf" srcId="{CF0A9BC5-0F38-FB4B-A11F-B84020E14559}" destId="{55CEC0B0-0B4D-7945-8D6F-90861A8E4663}" srcOrd="1" destOrd="0" presId="urn:microsoft.com/office/officeart/2008/layout/LinedList"/>
    <dgm:cxn modelId="{74467882-3F9F-AB4E-8B25-69F4BC8432DF}" type="presParOf" srcId="{55CEC0B0-0B4D-7945-8D6F-90861A8E4663}" destId="{349D2E26-08C8-BC48-9672-28BF60342165}" srcOrd="0" destOrd="0" presId="urn:microsoft.com/office/officeart/2008/layout/LinedList"/>
    <dgm:cxn modelId="{EF92F606-FAF0-2445-A920-CB2497EB5D3A}" type="presParOf" srcId="{55CEC0B0-0B4D-7945-8D6F-90861A8E4663}" destId="{89A9272D-ACDC-8E45-933B-732B7C734336}" srcOrd="1" destOrd="0" presId="urn:microsoft.com/office/officeart/2008/layout/LinedList"/>
    <dgm:cxn modelId="{E9629650-C3B5-E146-9091-BB8F061BE42E}" type="presParOf" srcId="{55CEC0B0-0B4D-7945-8D6F-90861A8E4663}" destId="{71AF0283-05EF-DD4F-8D7A-5A51781B6615}" srcOrd="2" destOrd="0" presId="urn:microsoft.com/office/officeart/2008/layout/LinedList"/>
    <dgm:cxn modelId="{4ECE12F2-CACC-544B-83A1-844A8F094624}" type="presParOf" srcId="{CF0A9BC5-0F38-FB4B-A11F-B84020E14559}" destId="{6E0EF3F4-8665-BB47-BD0F-19E412AF913D}" srcOrd="2" destOrd="0" presId="urn:microsoft.com/office/officeart/2008/layout/LinedList"/>
    <dgm:cxn modelId="{7E8A97C8-3103-E540-AA3A-EA5431B45F56}" type="presParOf" srcId="{CF0A9BC5-0F38-FB4B-A11F-B84020E14559}" destId="{C3B17292-D9FD-6E43-8EDF-0973BEFF227A}" srcOrd="3" destOrd="0" presId="urn:microsoft.com/office/officeart/2008/layout/LinedList"/>
    <dgm:cxn modelId="{4AAB4CBA-EFB0-2D4A-95A8-BBA7925AF3BB}" type="presParOf" srcId="{CF0A9BC5-0F38-FB4B-A11F-B84020E14559}" destId="{2F91F9F4-6BCF-754D-B717-B04B53565BD3}" srcOrd="4" destOrd="0" presId="urn:microsoft.com/office/officeart/2008/layout/LinedList"/>
    <dgm:cxn modelId="{6E32A3D0-07A3-7D4F-9B22-55544968F6D4}" type="presParOf" srcId="{2F91F9F4-6BCF-754D-B717-B04B53565BD3}" destId="{006CA642-34F8-5045-A17B-2E0E46FB624B}" srcOrd="0" destOrd="0" presId="urn:microsoft.com/office/officeart/2008/layout/LinedList"/>
    <dgm:cxn modelId="{CE7AF37A-D055-1746-BFB6-4D895A6DA058}" type="presParOf" srcId="{2F91F9F4-6BCF-754D-B717-B04B53565BD3}" destId="{BB1F7355-E6D8-5547-A21B-954EE8FC3F47}" srcOrd="1" destOrd="0" presId="urn:microsoft.com/office/officeart/2008/layout/LinedList"/>
    <dgm:cxn modelId="{19099194-BC2C-0D44-8997-DE1FEBF76116}" type="presParOf" srcId="{2F91F9F4-6BCF-754D-B717-B04B53565BD3}" destId="{D0D7DEE3-FE63-4541-9A46-316EB73673EB}" srcOrd="2" destOrd="0" presId="urn:microsoft.com/office/officeart/2008/layout/LinedList"/>
    <dgm:cxn modelId="{699B8C87-B8C1-2241-A647-DC46EB3F0BF3}" type="presParOf" srcId="{CF0A9BC5-0F38-FB4B-A11F-B84020E14559}" destId="{3858FD8A-2B05-B840-8B12-61E5B96FA331}" srcOrd="5" destOrd="0" presId="urn:microsoft.com/office/officeart/2008/layout/LinedList"/>
    <dgm:cxn modelId="{49617D37-2FA2-9A40-92D7-162AEA2D62B1}" type="presParOf" srcId="{CF0A9BC5-0F38-FB4B-A11F-B84020E14559}" destId="{0659B8AF-314E-DE4C-B687-927B7A7BD045}" srcOrd="6" destOrd="0" presId="urn:microsoft.com/office/officeart/2008/layout/LinedList"/>
    <dgm:cxn modelId="{738FF892-2081-C748-A656-564748D0B7F0}" type="presParOf" srcId="{CF0A9BC5-0F38-FB4B-A11F-B84020E14559}" destId="{07D8699B-BF08-DD40-931F-105A7DC23D3B}" srcOrd="7" destOrd="0" presId="urn:microsoft.com/office/officeart/2008/layout/LinedList"/>
    <dgm:cxn modelId="{5253AAB8-A4B8-F64A-9E17-B1CDC48F8844}" type="presParOf" srcId="{07D8699B-BF08-DD40-931F-105A7DC23D3B}" destId="{5390E839-0BA8-BC4E-8334-F2FD3AB045A1}" srcOrd="0" destOrd="0" presId="urn:microsoft.com/office/officeart/2008/layout/LinedList"/>
    <dgm:cxn modelId="{21C60FEA-7349-AA41-B8D1-31948EFFAD8F}" type="presParOf" srcId="{07D8699B-BF08-DD40-931F-105A7DC23D3B}" destId="{6466267F-6A8B-AB40-A34B-E76C6CE3D171}" srcOrd="1" destOrd="0" presId="urn:microsoft.com/office/officeart/2008/layout/LinedList"/>
    <dgm:cxn modelId="{AD3D1302-4CE4-EF48-BF50-64E94133371C}" type="presParOf" srcId="{07D8699B-BF08-DD40-931F-105A7DC23D3B}" destId="{4FEE4840-810E-E34C-9041-92E31BE5C57E}" srcOrd="2" destOrd="0" presId="urn:microsoft.com/office/officeart/2008/layout/LinedList"/>
    <dgm:cxn modelId="{71B0BB61-392F-6F4B-9475-ABD92B066978}" type="presParOf" srcId="{CF0A9BC5-0F38-FB4B-A11F-B84020E14559}" destId="{F313C924-D3BD-274A-98B0-D5614824410F}" srcOrd="8" destOrd="0" presId="urn:microsoft.com/office/officeart/2008/layout/LinedList"/>
    <dgm:cxn modelId="{0FFE8F15-81D5-FE43-A402-BBAC8353A0CB}" type="presParOf" srcId="{CF0A9BC5-0F38-FB4B-A11F-B84020E14559}" destId="{0D4D0488-45FF-CA40-9453-4E75D09C6CFD}" srcOrd="9" destOrd="0" presId="urn:microsoft.com/office/officeart/2008/layout/LinedList"/>
    <dgm:cxn modelId="{CDFF14CD-2FFA-B540-AF2B-F5253730E501}" type="presParOf" srcId="{CF0A9BC5-0F38-FB4B-A11F-B84020E14559}" destId="{CD638104-4A4F-4344-A0DC-A7F39A08DB4A}" srcOrd="10" destOrd="0" presId="urn:microsoft.com/office/officeart/2008/layout/LinedList"/>
    <dgm:cxn modelId="{F4F6EB79-0938-EB4C-9D02-5EBBAD4F3C99}" type="presParOf" srcId="{CD638104-4A4F-4344-A0DC-A7F39A08DB4A}" destId="{A75C6B53-94EB-2A46-B445-5F5C2989A59D}" srcOrd="0" destOrd="0" presId="urn:microsoft.com/office/officeart/2008/layout/LinedList"/>
    <dgm:cxn modelId="{B0A455A8-4229-F24B-A01F-E6ED7496EFD3}" type="presParOf" srcId="{CD638104-4A4F-4344-A0DC-A7F39A08DB4A}" destId="{70A7467C-760C-E24E-BBBA-7EDE533ED9D8}" srcOrd="1" destOrd="0" presId="urn:microsoft.com/office/officeart/2008/layout/LinedList"/>
    <dgm:cxn modelId="{E27859E0-5463-0B4F-AF27-766F22941BE4}" type="presParOf" srcId="{CD638104-4A4F-4344-A0DC-A7F39A08DB4A}" destId="{4E00773F-732E-C24E-A997-462BECEF6B33}" srcOrd="2" destOrd="0" presId="urn:microsoft.com/office/officeart/2008/layout/LinedList"/>
    <dgm:cxn modelId="{4980168F-38DD-8B48-88AD-0FB9CAC47C00}" type="presParOf" srcId="{CF0A9BC5-0F38-FB4B-A11F-B84020E14559}" destId="{F6FFCE2D-7057-7D41-8853-8165DED8C2DF}" srcOrd="11" destOrd="0" presId="urn:microsoft.com/office/officeart/2008/layout/LinedList"/>
    <dgm:cxn modelId="{CDB36BD4-8FCD-EE42-9756-D67AA091B59C}" type="presParOf" srcId="{CF0A9BC5-0F38-FB4B-A11F-B84020E14559}" destId="{DA24EB46-DA73-5048-9F65-8CCC359604ED}" srcOrd="12"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87825-985D-5B46-BF91-9A0CCB6020CC}">
      <dsp:nvSpPr>
        <dsp:cNvPr id="0" name=""/>
        <dsp:cNvSpPr/>
      </dsp:nvSpPr>
      <dsp:spPr>
        <a:xfrm>
          <a:off x="1726" y="445995"/>
          <a:ext cx="3758281" cy="225496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Our Weighted Formula:</a:t>
          </a:r>
          <a:endParaRPr lang="en-US" sz="2200" kern="1200"/>
        </a:p>
        <a:p>
          <a:pPr marL="171450" lvl="1" indent="-171450" algn="l" defTabSz="755650">
            <a:lnSpc>
              <a:spcPct val="90000"/>
            </a:lnSpc>
            <a:spcBef>
              <a:spcPct val="0"/>
            </a:spcBef>
            <a:spcAft>
              <a:spcPct val="15000"/>
            </a:spcAft>
            <a:buChar char="•"/>
          </a:pPr>
          <a:r>
            <a:rPr lang="en-US" sz="1700" kern="1200" dirty="0"/>
            <a:t>50% Solar Irradiance (physical potential)</a:t>
          </a:r>
        </a:p>
        <a:p>
          <a:pPr marL="171450" lvl="1" indent="-171450" algn="l" defTabSz="755650">
            <a:lnSpc>
              <a:spcPct val="90000"/>
            </a:lnSpc>
            <a:spcBef>
              <a:spcPct val="0"/>
            </a:spcBef>
            <a:spcAft>
              <a:spcPct val="15000"/>
            </a:spcAft>
            <a:buChar char="•"/>
          </a:pPr>
          <a:r>
            <a:rPr lang="en-US" sz="1700" kern="1200" dirty="0"/>
            <a:t>30% Home Ownership % (decision-making power)</a:t>
          </a:r>
        </a:p>
        <a:p>
          <a:pPr marL="171450" lvl="1" indent="-171450" algn="l" defTabSz="755650">
            <a:lnSpc>
              <a:spcPct val="90000"/>
            </a:lnSpc>
            <a:spcBef>
              <a:spcPct val="0"/>
            </a:spcBef>
            <a:spcAft>
              <a:spcPct val="15000"/>
            </a:spcAft>
            <a:buChar char="•"/>
          </a:pPr>
          <a:r>
            <a:rPr lang="en-US" sz="1700" kern="1200"/>
            <a:t>20% Median Home Value (investment capacity)</a:t>
          </a:r>
        </a:p>
      </dsp:txBody>
      <dsp:txXfrm>
        <a:off x="67772" y="512041"/>
        <a:ext cx="3626189" cy="2122876"/>
      </dsp:txXfrm>
    </dsp:sp>
    <dsp:sp modelId="{C4F4ADDB-35D0-7F49-9047-0432CDB75B04}">
      <dsp:nvSpPr>
        <dsp:cNvPr id="0" name=""/>
        <dsp:cNvSpPr/>
      </dsp:nvSpPr>
      <dsp:spPr>
        <a:xfrm>
          <a:off x="4090736" y="1107453"/>
          <a:ext cx="796755" cy="932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90736" y="1293864"/>
        <a:ext cx="557729" cy="559231"/>
      </dsp:txXfrm>
    </dsp:sp>
    <dsp:sp modelId="{66F8D132-A2EF-E64F-9BD7-7D19E71B1FBE}">
      <dsp:nvSpPr>
        <dsp:cNvPr id="0" name=""/>
        <dsp:cNvSpPr/>
      </dsp:nvSpPr>
      <dsp:spPr>
        <a:xfrm>
          <a:off x="5263320" y="445995"/>
          <a:ext cx="4640951" cy="225496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Formula:</a:t>
          </a:r>
          <a:br>
            <a:rPr lang="en-US" sz="1800" kern="1200" dirty="0"/>
          </a:br>
          <a:r>
            <a:rPr lang="en-US" sz="1800" kern="1200" dirty="0" err="1"/>
            <a:t>Solar_Score</a:t>
          </a:r>
          <a:r>
            <a:rPr lang="en-US" sz="1800" kern="1200" dirty="0"/>
            <a:t> = (0.5 * </a:t>
          </a:r>
          <a:r>
            <a:rPr lang="en-US" sz="1800" kern="1200" dirty="0" err="1"/>
            <a:t>Solar_Irradiance</a:t>
          </a:r>
          <a:r>
            <a:rPr lang="en-US" sz="1800" kern="1200" dirty="0"/>
            <a:t>) +</a:t>
          </a:r>
          <a:br>
            <a:rPr lang="en-US" sz="1800" kern="1200" dirty="0"/>
          </a:br>
          <a:r>
            <a:rPr lang="en-US" sz="1800" kern="1200" dirty="0"/>
            <a:t>(0.3 * </a:t>
          </a:r>
          <a:r>
            <a:rPr lang="en-US" sz="1800" kern="1200" dirty="0" err="1"/>
            <a:t>Owner_Occupied</a:t>
          </a:r>
          <a:r>
            <a:rPr lang="en-US" sz="1800" kern="1200" dirty="0"/>
            <a:t>_% / 100) +</a:t>
          </a:r>
          <a:br>
            <a:rPr lang="en-US" sz="1800" kern="1200" dirty="0"/>
          </a:br>
          <a:r>
            <a:rPr lang="en-US" sz="1800" kern="1200" dirty="0"/>
            <a:t>(0.2 * </a:t>
          </a:r>
          <a:r>
            <a:rPr lang="en-US" sz="1800" kern="1200" dirty="0" err="1"/>
            <a:t>Median_Home_Value</a:t>
          </a:r>
          <a:r>
            <a:rPr lang="en-US" sz="1800" kern="1200" dirty="0"/>
            <a:t> / 1000000)</a:t>
          </a:r>
        </a:p>
      </dsp:txBody>
      <dsp:txXfrm>
        <a:off x="5329366" y="512041"/>
        <a:ext cx="4508859" cy="21228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A79F5-A107-9C4F-8F6A-DC3238D8CC8C}">
      <dsp:nvSpPr>
        <dsp:cNvPr id="0" name=""/>
        <dsp:cNvSpPr/>
      </dsp:nvSpPr>
      <dsp:spPr>
        <a:xfrm>
          <a:off x="0" y="308510"/>
          <a:ext cx="6046132" cy="50368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Phase 1 (Months 1-2):</a:t>
          </a:r>
          <a:endParaRPr lang="en-US" sz="2100" kern="1200"/>
        </a:p>
      </dsp:txBody>
      <dsp:txXfrm>
        <a:off x="24588" y="333098"/>
        <a:ext cx="5996956" cy="454509"/>
      </dsp:txXfrm>
    </dsp:sp>
    <dsp:sp modelId="{2F19C765-CBE6-D046-9997-6F5705621EC1}">
      <dsp:nvSpPr>
        <dsp:cNvPr id="0" name=""/>
        <dsp:cNvSpPr/>
      </dsp:nvSpPr>
      <dsp:spPr>
        <a:xfrm>
          <a:off x="0" y="812195"/>
          <a:ext cx="6046132"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Launch campaigns in top 5 ZIP codes</a:t>
          </a:r>
        </a:p>
        <a:p>
          <a:pPr marL="171450" lvl="1" indent="-171450" algn="l" defTabSz="711200">
            <a:lnSpc>
              <a:spcPct val="90000"/>
            </a:lnSpc>
            <a:spcBef>
              <a:spcPct val="0"/>
            </a:spcBef>
            <a:spcAft>
              <a:spcPct val="20000"/>
            </a:spcAft>
            <a:buChar char="•"/>
          </a:pPr>
          <a:r>
            <a:rPr lang="en-US" sz="1600" kern="1200"/>
            <a:t>A/B test messaging variations</a:t>
          </a:r>
        </a:p>
        <a:p>
          <a:pPr marL="171450" lvl="1" indent="-171450" algn="l" defTabSz="711200">
            <a:lnSpc>
              <a:spcPct val="90000"/>
            </a:lnSpc>
            <a:spcBef>
              <a:spcPct val="0"/>
            </a:spcBef>
            <a:spcAft>
              <a:spcPct val="20000"/>
            </a:spcAft>
            <a:buChar char="•"/>
          </a:pPr>
          <a:r>
            <a:rPr lang="en-US" sz="1600" kern="1200"/>
            <a:t>Train sales team on region-specific approaches</a:t>
          </a:r>
        </a:p>
      </dsp:txBody>
      <dsp:txXfrm>
        <a:off x="0" y="812195"/>
        <a:ext cx="6046132" cy="825930"/>
      </dsp:txXfrm>
    </dsp:sp>
    <dsp:sp modelId="{3C6FF446-FC68-1C4B-9439-D304771DFFCC}">
      <dsp:nvSpPr>
        <dsp:cNvPr id="0" name=""/>
        <dsp:cNvSpPr/>
      </dsp:nvSpPr>
      <dsp:spPr>
        <a:xfrm>
          <a:off x="0" y="1638125"/>
          <a:ext cx="6046132" cy="503685"/>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Phase 2 (Months 3-4):</a:t>
          </a:r>
          <a:endParaRPr lang="en-US" sz="2100" kern="1200"/>
        </a:p>
      </dsp:txBody>
      <dsp:txXfrm>
        <a:off x="24588" y="1662713"/>
        <a:ext cx="5996956" cy="454509"/>
      </dsp:txXfrm>
    </dsp:sp>
    <dsp:sp modelId="{29A7EBB8-2A1C-8749-AE80-6B0E509E2117}">
      <dsp:nvSpPr>
        <dsp:cNvPr id="0" name=""/>
        <dsp:cNvSpPr/>
      </dsp:nvSpPr>
      <dsp:spPr>
        <a:xfrm>
          <a:off x="0" y="2141810"/>
          <a:ext cx="6046132"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Expand to next tier of high-potential ZIP codes</a:t>
          </a:r>
        </a:p>
        <a:p>
          <a:pPr marL="171450" lvl="1" indent="-171450" algn="l" defTabSz="711200">
            <a:lnSpc>
              <a:spcPct val="90000"/>
            </a:lnSpc>
            <a:spcBef>
              <a:spcPct val="0"/>
            </a:spcBef>
            <a:spcAft>
              <a:spcPct val="20000"/>
            </a:spcAft>
            <a:buChar char="•"/>
          </a:pPr>
          <a:r>
            <a:rPr lang="en-US" sz="1600" kern="1200"/>
            <a:t>Refine messaging based on Phase 1 results</a:t>
          </a:r>
        </a:p>
        <a:p>
          <a:pPr marL="171450" lvl="1" indent="-171450" algn="l" defTabSz="711200">
            <a:lnSpc>
              <a:spcPct val="90000"/>
            </a:lnSpc>
            <a:spcBef>
              <a:spcPct val="0"/>
            </a:spcBef>
            <a:spcAft>
              <a:spcPct val="20000"/>
            </a:spcAft>
            <a:buChar char="•"/>
          </a:pPr>
          <a:r>
            <a:rPr lang="en-US" sz="1600" kern="1200"/>
            <a:t>Implement lead scoring based on decision tree factors</a:t>
          </a:r>
        </a:p>
      </dsp:txBody>
      <dsp:txXfrm>
        <a:off x="0" y="2141810"/>
        <a:ext cx="6046132" cy="825930"/>
      </dsp:txXfrm>
    </dsp:sp>
    <dsp:sp modelId="{2BD687D0-D6F9-D44B-B486-D2BB6369A42C}">
      <dsp:nvSpPr>
        <dsp:cNvPr id="0" name=""/>
        <dsp:cNvSpPr/>
      </dsp:nvSpPr>
      <dsp:spPr>
        <a:xfrm>
          <a:off x="0" y="2967740"/>
          <a:ext cx="6046132" cy="503685"/>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Phase 3 (Months 5-6):</a:t>
          </a:r>
          <a:endParaRPr lang="en-US" sz="2100" kern="1200"/>
        </a:p>
      </dsp:txBody>
      <dsp:txXfrm>
        <a:off x="24588" y="2992328"/>
        <a:ext cx="5996956" cy="454509"/>
      </dsp:txXfrm>
    </dsp:sp>
    <dsp:sp modelId="{05762FC6-CB56-1447-9AD8-9F03E171B5D4}">
      <dsp:nvSpPr>
        <dsp:cNvPr id="0" name=""/>
        <dsp:cNvSpPr/>
      </dsp:nvSpPr>
      <dsp:spPr>
        <a:xfrm>
          <a:off x="0" y="3471425"/>
          <a:ext cx="6046132"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Full deployment across all high-potential areas</a:t>
          </a:r>
        </a:p>
        <a:p>
          <a:pPr marL="171450" lvl="1" indent="-171450" algn="l" defTabSz="711200">
            <a:lnSpc>
              <a:spcPct val="90000"/>
            </a:lnSpc>
            <a:spcBef>
              <a:spcPct val="0"/>
            </a:spcBef>
            <a:spcAft>
              <a:spcPct val="20000"/>
            </a:spcAft>
            <a:buChar char="•"/>
          </a:pPr>
          <a:r>
            <a:rPr lang="en-US" sz="1600" kern="1200"/>
            <a:t>Optimize channel mix based on regional performance</a:t>
          </a:r>
        </a:p>
        <a:p>
          <a:pPr marL="171450" lvl="1" indent="-171450" algn="l" defTabSz="711200">
            <a:lnSpc>
              <a:spcPct val="90000"/>
            </a:lnSpc>
            <a:spcBef>
              <a:spcPct val="0"/>
            </a:spcBef>
            <a:spcAft>
              <a:spcPct val="20000"/>
            </a:spcAft>
            <a:buChar char="•"/>
          </a:pPr>
          <a:r>
            <a:rPr lang="en-US" sz="1600" kern="1200"/>
            <a:t>Establish ongoing monitoring and optimization</a:t>
          </a:r>
        </a:p>
      </dsp:txBody>
      <dsp:txXfrm>
        <a:off x="0" y="3471425"/>
        <a:ext cx="6046132"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9724E-50D1-2746-A5DB-36449393FEF1}">
      <dsp:nvSpPr>
        <dsp:cNvPr id="0" name=""/>
        <dsp:cNvSpPr/>
      </dsp:nvSpPr>
      <dsp:spPr>
        <a:xfrm>
          <a:off x="0" y="0"/>
          <a:ext cx="99059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7769F4-3B34-7543-BD78-7EA2CC6833B7}">
      <dsp:nvSpPr>
        <dsp:cNvPr id="0" name=""/>
        <dsp:cNvSpPr/>
      </dsp:nvSpPr>
      <dsp:spPr>
        <a:xfrm>
          <a:off x="0" y="0"/>
          <a:ext cx="1981199" cy="1844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Immediate Actions:</a:t>
          </a:r>
          <a:endParaRPr lang="en-US" sz="1900" kern="1200"/>
        </a:p>
      </dsp:txBody>
      <dsp:txXfrm>
        <a:off x="0" y="0"/>
        <a:ext cx="1981199" cy="1844633"/>
      </dsp:txXfrm>
    </dsp:sp>
    <dsp:sp modelId="{CBFB609B-A913-0144-ACDC-16BEC7B17F28}">
      <dsp:nvSpPr>
        <dsp:cNvPr id="0" name=""/>
        <dsp:cNvSpPr/>
      </dsp:nvSpPr>
      <dsp:spPr>
        <a:xfrm>
          <a:off x="2129789" y="28822"/>
          <a:ext cx="7776208" cy="576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Begin marketing to top 5 ZIP codes in Western Slope</a:t>
          </a:r>
        </a:p>
      </dsp:txBody>
      <dsp:txXfrm>
        <a:off x="2129789" y="28822"/>
        <a:ext cx="7776208" cy="576448"/>
      </dsp:txXfrm>
    </dsp:sp>
    <dsp:sp modelId="{725A49AA-BDB9-854D-BC4B-F15FBF23CCAD}">
      <dsp:nvSpPr>
        <dsp:cNvPr id="0" name=""/>
        <dsp:cNvSpPr/>
      </dsp:nvSpPr>
      <dsp:spPr>
        <a:xfrm>
          <a:off x="1981199" y="605270"/>
          <a:ext cx="7924798"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AED32D-614B-9643-BBFE-8BC685D16C39}">
      <dsp:nvSpPr>
        <dsp:cNvPr id="0" name=""/>
        <dsp:cNvSpPr/>
      </dsp:nvSpPr>
      <dsp:spPr>
        <a:xfrm>
          <a:off x="2129789" y="634092"/>
          <a:ext cx="7776208" cy="576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Develop region-specific messaging strategies</a:t>
          </a:r>
        </a:p>
      </dsp:txBody>
      <dsp:txXfrm>
        <a:off x="2129789" y="634092"/>
        <a:ext cx="7776208" cy="576448"/>
      </dsp:txXfrm>
    </dsp:sp>
    <dsp:sp modelId="{F5EC6FC2-8C92-004E-B5A6-74739A0726F6}">
      <dsp:nvSpPr>
        <dsp:cNvPr id="0" name=""/>
        <dsp:cNvSpPr/>
      </dsp:nvSpPr>
      <dsp:spPr>
        <a:xfrm>
          <a:off x="1981199" y="1210541"/>
          <a:ext cx="7924798"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720AD3-5FB5-1542-BD10-73A9974009D9}">
      <dsp:nvSpPr>
        <dsp:cNvPr id="0" name=""/>
        <dsp:cNvSpPr/>
      </dsp:nvSpPr>
      <dsp:spPr>
        <a:xfrm>
          <a:off x="2129789" y="1239363"/>
          <a:ext cx="7776208" cy="576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Implement A/B testing framework for messaging</a:t>
          </a:r>
        </a:p>
      </dsp:txBody>
      <dsp:txXfrm>
        <a:off x="2129789" y="1239363"/>
        <a:ext cx="7776208" cy="576448"/>
      </dsp:txXfrm>
    </dsp:sp>
    <dsp:sp modelId="{5384EA4B-876D-D74D-8F3C-C2A5D949931C}">
      <dsp:nvSpPr>
        <dsp:cNvPr id="0" name=""/>
        <dsp:cNvSpPr/>
      </dsp:nvSpPr>
      <dsp:spPr>
        <a:xfrm>
          <a:off x="1981199" y="1815811"/>
          <a:ext cx="7924798"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EF09CC-AB14-424D-8E4F-AD1FA4826392}">
      <dsp:nvSpPr>
        <dsp:cNvPr id="0" name=""/>
        <dsp:cNvSpPr/>
      </dsp:nvSpPr>
      <dsp:spPr>
        <a:xfrm>
          <a:off x="0" y="1844633"/>
          <a:ext cx="99059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5EA2D2-5B1B-6048-8B09-A0372743AFE0}">
      <dsp:nvSpPr>
        <dsp:cNvPr id="0" name=""/>
        <dsp:cNvSpPr/>
      </dsp:nvSpPr>
      <dsp:spPr>
        <a:xfrm>
          <a:off x="0" y="1844633"/>
          <a:ext cx="1981199" cy="1844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Future Enhancements:</a:t>
          </a:r>
          <a:endParaRPr lang="en-US" sz="1900" kern="1200"/>
        </a:p>
      </dsp:txBody>
      <dsp:txXfrm>
        <a:off x="0" y="1844633"/>
        <a:ext cx="1981199" cy="1844633"/>
      </dsp:txXfrm>
    </dsp:sp>
    <dsp:sp modelId="{89A9272D-ACDC-8E45-933B-732B7C734336}">
      <dsp:nvSpPr>
        <dsp:cNvPr id="0" name=""/>
        <dsp:cNvSpPr/>
      </dsp:nvSpPr>
      <dsp:spPr>
        <a:xfrm>
          <a:off x="2129789" y="1866318"/>
          <a:ext cx="7776208" cy="43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Add energy cost data by region</a:t>
          </a:r>
        </a:p>
      </dsp:txBody>
      <dsp:txXfrm>
        <a:off x="2129789" y="1866318"/>
        <a:ext cx="7776208" cy="433687"/>
      </dsp:txXfrm>
    </dsp:sp>
    <dsp:sp modelId="{6E0EF3F4-8665-BB47-BD0F-19E412AF913D}">
      <dsp:nvSpPr>
        <dsp:cNvPr id="0" name=""/>
        <dsp:cNvSpPr/>
      </dsp:nvSpPr>
      <dsp:spPr>
        <a:xfrm>
          <a:off x="1981199" y="2300005"/>
          <a:ext cx="7924798"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1F7355-E6D8-5547-A21B-954EE8FC3F47}">
      <dsp:nvSpPr>
        <dsp:cNvPr id="0" name=""/>
        <dsp:cNvSpPr/>
      </dsp:nvSpPr>
      <dsp:spPr>
        <a:xfrm>
          <a:off x="2129789" y="2321689"/>
          <a:ext cx="7776208" cy="43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Incorporate solar rebate availability</a:t>
          </a:r>
        </a:p>
      </dsp:txBody>
      <dsp:txXfrm>
        <a:off x="2129789" y="2321689"/>
        <a:ext cx="7776208" cy="433687"/>
      </dsp:txXfrm>
    </dsp:sp>
    <dsp:sp modelId="{3858FD8A-2B05-B840-8B12-61E5B96FA331}">
      <dsp:nvSpPr>
        <dsp:cNvPr id="0" name=""/>
        <dsp:cNvSpPr/>
      </dsp:nvSpPr>
      <dsp:spPr>
        <a:xfrm>
          <a:off x="1981199" y="2755377"/>
          <a:ext cx="7924798"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66267F-6A8B-AB40-A34B-E76C6CE3D171}">
      <dsp:nvSpPr>
        <dsp:cNvPr id="0" name=""/>
        <dsp:cNvSpPr/>
      </dsp:nvSpPr>
      <dsp:spPr>
        <a:xfrm>
          <a:off x="2129789" y="2777061"/>
          <a:ext cx="7776208" cy="43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Develop demographic segmentation</a:t>
          </a:r>
        </a:p>
      </dsp:txBody>
      <dsp:txXfrm>
        <a:off x="2129789" y="2777061"/>
        <a:ext cx="7776208" cy="433687"/>
      </dsp:txXfrm>
    </dsp:sp>
    <dsp:sp modelId="{F313C924-D3BD-274A-98B0-D5614824410F}">
      <dsp:nvSpPr>
        <dsp:cNvPr id="0" name=""/>
        <dsp:cNvSpPr/>
      </dsp:nvSpPr>
      <dsp:spPr>
        <a:xfrm>
          <a:off x="1981199" y="3210748"/>
          <a:ext cx="7924798"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A7467C-760C-E24E-BBBA-7EDE533ED9D8}">
      <dsp:nvSpPr>
        <dsp:cNvPr id="0" name=""/>
        <dsp:cNvSpPr/>
      </dsp:nvSpPr>
      <dsp:spPr>
        <a:xfrm>
          <a:off x="2129789" y="3232432"/>
          <a:ext cx="7776208" cy="43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Create real-time performance dashboard</a:t>
          </a:r>
        </a:p>
      </dsp:txBody>
      <dsp:txXfrm>
        <a:off x="2129789" y="3232432"/>
        <a:ext cx="7776208" cy="433687"/>
      </dsp:txXfrm>
    </dsp:sp>
    <dsp:sp modelId="{F6FFCE2D-7057-7D41-8853-8165DED8C2DF}">
      <dsp:nvSpPr>
        <dsp:cNvPr id="0" name=""/>
        <dsp:cNvSpPr/>
      </dsp:nvSpPr>
      <dsp:spPr>
        <a:xfrm>
          <a:off x="1981199" y="3666120"/>
          <a:ext cx="7924798"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B6102-CA28-8545-8123-0311463AE67E}" type="datetimeFigureOut">
              <a:rPr lang="en-US" smtClean="0"/>
              <a:t>3/10/25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4E739-3E2A-314C-93AD-4058D2A7521F}" type="slidenum">
              <a:rPr lang="en-US" smtClean="0"/>
              <a:t>‹#›</a:t>
            </a:fld>
            <a:endParaRPr lang="en-US"/>
          </a:p>
        </p:txBody>
      </p:sp>
    </p:spTree>
    <p:extLst>
      <p:ext uri="{BB962C8B-B14F-4D97-AF65-F5344CB8AC3E}">
        <p14:creationId xmlns:p14="http://schemas.microsoft.com/office/powerpoint/2010/main" val="2140210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Welcome everyone. Today I'm presenting our Colorado Solar Sales Booster project, which uses data science to identify the best areas for solar panel sales across Colorado, helping us target our marketing more effectively.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1</a:t>
            </a:fld>
            <a:endParaRPr lang="en-US"/>
          </a:p>
        </p:txBody>
      </p:sp>
    </p:spTree>
    <p:extLst>
      <p:ext uri="{BB962C8B-B14F-4D97-AF65-F5344CB8AC3E}">
        <p14:creationId xmlns:p14="http://schemas.microsoft.com/office/powerpoint/2010/main" val="70618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Based on our analysis, we've developed region-specific strategies: For Western Slope (highest potential), focus on energy independence and long-term savings; for Front Range (balanced opportunity), emphasize property value increases and ROI; for Denver Metro (higher incomes, lower ownership), highlight environmental benefits and position solar as a premium upgrade.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10</a:t>
            </a:fld>
            <a:endParaRPr lang="en-US"/>
          </a:p>
        </p:txBody>
      </p:sp>
    </p:spTree>
    <p:extLst>
      <p:ext uri="{BB962C8B-B14F-4D97-AF65-F5344CB8AC3E}">
        <p14:creationId xmlns:p14="http://schemas.microsoft.com/office/powerpoint/2010/main" val="3427390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Our 6-month plan has three phases: First (months 1-2), launch in top 5 ZIP codes, test messaging, and train our sales team; Second (months 3-4), expand to more high-potential areas and refine our approach based on initial results; Third (months 5-6), full deployment across all promising regions with ongoing optimization.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11</a:t>
            </a:fld>
            <a:endParaRPr lang="en-US"/>
          </a:p>
        </p:txBody>
      </p:sp>
    </p:spTree>
    <p:extLst>
      <p:ext uri="{BB962C8B-B14F-4D97-AF65-F5344CB8AC3E}">
        <p14:creationId xmlns:p14="http://schemas.microsoft.com/office/powerpoint/2010/main" val="2963192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By targeting the right areas, we expect three major improvements: 35% higher lead conversion rates, 28% lower customer acquisition costs, and 40% better marketing ROI. In practical terms, if we currently spend $100,000 to get 100 customers, we could either get 135 customers for the same cost or get 100 customers for just $72,000. Without this approach, we'll waste money in low-potential areas and miss opportunities.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12</a:t>
            </a:fld>
            <a:endParaRPr lang="en-US"/>
          </a:p>
        </p:txBody>
      </p:sp>
    </p:spTree>
    <p:extLst>
      <p:ext uri="{BB962C8B-B14F-4D97-AF65-F5344CB8AC3E}">
        <p14:creationId xmlns:p14="http://schemas.microsoft.com/office/powerpoint/2010/main" val="1575433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We used Python for this analysis with key libraries: pandas and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numpy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for data management, matplotlib and seaborn for creating these visualizations, and scikit-learn for our decision tree model. Our approach included data cleaning, decision tree modeling, statistical analysis, and data visualization - all based on proven techniques rather than hunches.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13</a:t>
            </a:fld>
            <a:endParaRPr lang="en-US"/>
          </a:p>
        </p:txBody>
      </p:sp>
    </p:spTree>
    <p:extLst>
      <p:ext uri="{BB962C8B-B14F-4D97-AF65-F5344CB8AC3E}">
        <p14:creationId xmlns:p14="http://schemas.microsoft.com/office/powerpoint/2010/main" val="3255243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 recommend three immediate actions: Start marketing to the top 5 Western Slope ZIP codes, develop region-specific messaging, and implement A/B testing. Future enhancements could include adding energy cost data, incorporating rebate information, developing more detailed customer segments, and creating a real-time dashboard to track results.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14</a:t>
            </a:fld>
            <a:endParaRPr lang="en-US"/>
          </a:p>
        </p:txBody>
      </p:sp>
    </p:spTree>
    <p:extLst>
      <p:ext uri="{BB962C8B-B14F-4D97-AF65-F5344CB8AC3E}">
        <p14:creationId xmlns:p14="http://schemas.microsoft.com/office/powerpoint/2010/main" val="1232902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Thank you for your attention today. This data-driven approach represents a significant opportunity to improve our marketing efficiency and sales performance. I'm happy to answer any questions about our methodology, findings, or implementation plan.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15</a:t>
            </a:fld>
            <a:endParaRPr lang="en-US"/>
          </a:p>
        </p:txBody>
      </p:sp>
    </p:spTree>
    <p:extLst>
      <p:ext uri="{BB962C8B-B14F-4D97-AF65-F5344CB8AC3E}">
        <p14:creationId xmlns:p14="http://schemas.microsoft.com/office/powerpoint/2010/main" val="31313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Solar panel marketing is expensive, and traditional targeting methods often miss key factors. We need to find areas with both high solar potential AND high conversion likelihood. Our goal is to maximize ROI by targeting the right customers in the right locations - considering not just sunlight, but who's likely to buy.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2</a:t>
            </a:fld>
            <a:endParaRPr lang="en-US"/>
          </a:p>
        </p:txBody>
      </p:sp>
    </p:spTree>
    <p:extLst>
      <p:ext uri="{BB962C8B-B14F-4D97-AF65-F5344CB8AC3E}">
        <p14:creationId xmlns:p14="http://schemas.microsoft.com/office/powerpoint/2010/main" val="419756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Our data-driven approach analyzes three key factors: solar irradiance (sunlight potential), home ownership rates (who can approve installations), and property values (who can afford them). We've created a decision tree model to identify patterns and developed a "Solar Score" to rank ZIP codes, validated with testing data for accuracy.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3</a:t>
            </a:fld>
            <a:endParaRPr lang="en-US"/>
          </a:p>
        </p:txBody>
      </p:sp>
    </p:spTree>
    <p:extLst>
      <p:ext uri="{BB962C8B-B14F-4D97-AF65-F5344CB8AC3E}">
        <p14:creationId xmlns:p14="http://schemas.microsoft.com/office/powerpoint/2010/main" val="3627494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We're analyzing 30 Colorado ZIP codes across three regions: Denver Metro, Front Range, and Western Slope. Here's a sample of our data. We're looking at solar irradiance (5.3-6.2 kilowatt-hours per square meter per day), home ownership (45-85%), and median home values ($300,000-$900,000). Our data comes from reliable sources: NREL for solar data and the U.S. Census Bureau for demographics.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4</a:t>
            </a:fld>
            <a:endParaRPr lang="en-US"/>
          </a:p>
        </p:txBody>
      </p:sp>
    </p:spTree>
    <p:extLst>
      <p:ext uri="{BB962C8B-B14F-4D97-AF65-F5344CB8AC3E}">
        <p14:creationId xmlns:p14="http://schemas.microsoft.com/office/powerpoint/2010/main" val="392919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Our Solar Score formula weights three factors: sunlight (50%), home ownership (30%), and home values (20%). For example, an area with 6.0 irradiance, 70% ownership, and $600,000 average home value scores: (0.5×6.0) + (0.3×0.7) + (0.2×0.6) = 3.33. This approach, similar to methods used in renewable energy siting, helps us compare locations on equal footing.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5</a:t>
            </a:fld>
            <a:endParaRPr lang="en-US"/>
          </a:p>
        </p:txBody>
      </p:sp>
    </p:spTree>
    <p:extLst>
      <p:ext uri="{BB962C8B-B14F-4D97-AF65-F5344CB8AC3E}">
        <p14:creationId xmlns:p14="http://schemas.microsoft.com/office/powerpoint/2010/main" val="252522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Looking at our regional data, we see distinct patterns: Western Slope leads in sunlight and home ownership (about 6.0 kilowatt-hours per square meter per day and 75% ownership); Denver Metro has the highest property values (around $700,000) but lowest ownership (55%); and Front Range shows balanced metrics across all categories. These patterns will guide our targeting strategies.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6</a:t>
            </a:fld>
            <a:endParaRPr lang="en-US"/>
          </a:p>
        </p:txBody>
      </p:sp>
    </p:spTree>
    <p:extLst>
      <p:ext uri="{BB962C8B-B14F-4D97-AF65-F5344CB8AC3E}">
        <p14:creationId xmlns:p14="http://schemas.microsoft.com/office/powerpoint/2010/main" val="1600539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This decision tree shows how our model makes predictions by answering a series of questions about irradiance, ownership, and home values. Our model performs extremely well with a Root Mean Squared Error of just 0.078 (lower is better) and an R-squared of 97.1% (like getting an A+ on a test). This gives us confidence in our predictions.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7</a:t>
            </a:fld>
            <a:endParaRPr lang="en-US"/>
          </a:p>
        </p:txBody>
      </p:sp>
    </p:spTree>
    <p:extLst>
      <p:ext uri="{BB962C8B-B14F-4D97-AF65-F5344CB8AC3E}">
        <p14:creationId xmlns:p14="http://schemas.microsoft.com/office/powerpoint/2010/main" val="3469848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This chart shows which factors matter most for solar sales potential. Sunlight accounts for 49% of what determines success, home ownership for 31%, and property values for 20%. What's fascinating is that these data-driven values almost exactly match our initial assumptions! The key insight: while sunlight matters most individually, human factors together (ownership and economics) actually matter more (51%).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8</a:t>
            </a:fld>
            <a:endParaRPr lang="en-US"/>
          </a:p>
        </p:txBody>
      </p:sp>
    </p:spTree>
    <p:extLst>
      <p:ext uri="{BB962C8B-B14F-4D97-AF65-F5344CB8AC3E}">
        <p14:creationId xmlns:p14="http://schemas.microsoft.com/office/powerpoint/2010/main" val="1388871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These are our top five ZIP codes for targeting. The standout finding: four out of five are in the Western Slope region, all scoring above 4.0 on our scale. These specific ZIP codes should be our first marketing targets, allowing us to focus resources where they'll have the greatest impact.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24E739-3E2A-314C-93AD-4058D2A7521F}" type="slidenum">
              <a:rPr lang="en-US" smtClean="0"/>
              <a:t>9</a:t>
            </a:fld>
            <a:endParaRPr lang="en-US"/>
          </a:p>
        </p:txBody>
      </p:sp>
    </p:spTree>
    <p:extLst>
      <p:ext uri="{BB962C8B-B14F-4D97-AF65-F5344CB8AC3E}">
        <p14:creationId xmlns:p14="http://schemas.microsoft.com/office/powerpoint/2010/main" val="3665935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3/10/25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3/10/25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jpe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Data" Target="../diagrams/data2.xml"/><Relationship Id="rId11" Type="http://schemas.openxmlformats.org/officeDocument/2006/relationships/image" Target="../media/image3.png"/><Relationship Id="rId5" Type="http://schemas.openxmlformats.org/officeDocument/2006/relationships/image" Target="../media/image1.jpeg"/><Relationship Id="rId10" Type="http://schemas.microsoft.com/office/2007/relationships/diagramDrawing" Target="../diagrams/drawing2.xml"/><Relationship Id="rId4" Type="http://schemas.openxmlformats.org/officeDocument/2006/relationships/notesSlide" Target="../notesSlides/notesSlide11.xml"/><Relationship Id="rId9" Type="http://schemas.openxmlformats.org/officeDocument/2006/relationships/diagramColors" Target="../diagrams/colors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jpe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3.png"/><Relationship Id="rId4" Type="http://schemas.openxmlformats.org/officeDocument/2006/relationships/notesSlide" Target="../notesSlides/notesSlide14.xml"/><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mailto:sarcolsolutions@gmail.com"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4.jpe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e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e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jpe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jpe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jpe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F9BE6-8CC4-CC3C-32C6-1E7BAD1E7945}"/>
              </a:ext>
            </a:extLst>
          </p:cNvPr>
          <p:cNvSpPr>
            <a:spLocks noGrp="1"/>
          </p:cNvSpPr>
          <p:nvPr>
            <p:ph type="ctrTitle"/>
          </p:nvPr>
        </p:nvSpPr>
        <p:spPr>
          <a:xfrm>
            <a:off x="1751012" y="4363271"/>
            <a:ext cx="8676222" cy="1066801"/>
          </a:xfrm>
        </p:spPr>
        <p:txBody>
          <a:bodyPr>
            <a:normAutofit/>
          </a:bodyPr>
          <a:lstStyle/>
          <a:p>
            <a:pPr>
              <a:lnSpc>
                <a:spcPct val="90000"/>
              </a:lnSpc>
            </a:pPr>
            <a:r>
              <a:rPr lang="en-US" sz="3400" kern="0" dirty="0">
                <a:effectLst/>
                <a:latin typeface="Times New Roman" panose="02020603050405020304" pitchFamily="18" charset="0"/>
                <a:ea typeface="Times New Roman" panose="02020603050405020304" pitchFamily="18" charset="0"/>
              </a:rPr>
              <a:t>Colorado Solar Sales Booster</a:t>
            </a:r>
            <a:br>
              <a:rPr lang="en-US" sz="3400" kern="0" dirty="0">
                <a:effectLst/>
                <a:latin typeface="Times New Roman" panose="02020603050405020304" pitchFamily="18" charset="0"/>
                <a:ea typeface="Times New Roman" panose="02020603050405020304" pitchFamily="18" charset="0"/>
              </a:rPr>
            </a:br>
            <a:endParaRPr lang="en-US" sz="3400" dirty="0"/>
          </a:p>
        </p:txBody>
      </p:sp>
      <p:sp>
        <p:nvSpPr>
          <p:cNvPr id="3" name="Subtitle 2">
            <a:extLst>
              <a:ext uri="{FF2B5EF4-FFF2-40B4-BE49-F238E27FC236}">
                <a16:creationId xmlns:a16="http://schemas.microsoft.com/office/drawing/2014/main" id="{BF6626ED-5DCD-378A-D335-771377E0B2EC}"/>
              </a:ext>
            </a:extLst>
          </p:cNvPr>
          <p:cNvSpPr>
            <a:spLocks noGrp="1"/>
          </p:cNvSpPr>
          <p:nvPr>
            <p:ph type="subTitle" idx="1"/>
          </p:nvPr>
        </p:nvSpPr>
        <p:spPr>
          <a:xfrm>
            <a:off x="1751012" y="5516211"/>
            <a:ext cx="8676222" cy="722243"/>
          </a:xfrm>
        </p:spPr>
        <p:txBody>
          <a:bodyPr>
            <a:noAutofit/>
          </a:bodyPr>
          <a:lstStyle/>
          <a:p>
            <a:pPr>
              <a:lnSpc>
                <a:spcPct val="90000"/>
              </a:lnSpc>
            </a:pPr>
            <a:r>
              <a:rPr lang="en-US" sz="1600" kern="0" dirty="0">
                <a:effectLst/>
                <a:latin typeface="Times New Roman" panose="02020603050405020304" pitchFamily="18" charset="0"/>
                <a:ea typeface="Times New Roman" panose="02020603050405020304" pitchFamily="18" charset="0"/>
              </a:rPr>
              <a:t>Using Data Science to Optimize Solar Panel Sales in Colorado</a:t>
            </a:r>
            <a:r>
              <a:rPr lang="en-US" sz="1600" dirty="0">
                <a:effectLst/>
              </a:rPr>
              <a:t> </a:t>
            </a:r>
          </a:p>
          <a:p>
            <a:pPr>
              <a:lnSpc>
                <a:spcPct val="90000"/>
              </a:lnSpc>
            </a:pPr>
            <a:r>
              <a:rPr lang="en-US" sz="1600" kern="0" dirty="0">
                <a:effectLst/>
                <a:latin typeface="Times New Roman" panose="02020603050405020304" pitchFamily="18" charset="0"/>
                <a:ea typeface="Times New Roman" panose="02020603050405020304" pitchFamily="18" charset="0"/>
              </a:rPr>
              <a:t>Professor Busch Course Professor Shane Rodgers Graduate Student</a:t>
            </a:r>
            <a:r>
              <a:rPr lang="en-US" sz="1600" dirty="0">
                <a:effectLst/>
              </a:rPr>
              <a:t> </a:t>
            </a:r>
          </a:p>
          <a:p>
            <a:pPr>
              <a:lnSpc>
                <a:spcPct val="90000"/>
              </a:lnSpc>
            </a:pPr>
            <a:r>
              <a:rPr lang="en-US" sz="1600" dirty="0">
                <a:effectLst/>
              </a:rPr>
              <a:t>March 11</a:t>
            </a:r>
            <a:r>
              <a:rPr lang="en-US" sz="1600" baseline="30000" dirty="0">
                <a:effectLst/>
              </a:rPr>
              <a:t>th</a:t>
            </a:r>
            <a:r>
              <a:rPr lang="en-US" sz="1600" dirty="0">
                <a:effectLst/>
              </a:rPr>
              <a:t>, 2025</a:t>
            </a:r>
            <a:endParaRPr lang="en-US" sz="1600" dirty="0"/>
          </a:p>
        </p:txBody>
      </p:sp>
      <p:pic>
        <p:nvPicPr>
          <p:cNvPr id="5" name="Picture 4" descr="Full frame shot of solar panels">
            <a:extLst>
              <a:ext uri="{FF2B5EF4-FFF2-40B4-BE49-F238E27FC236}">
                <a16:creationId xmlns:a16="http://schemas.microsoft.com/office/drawing/2014/main" id="{E88DE12F-6BB6-6870-45F7-FBA6DE5221EC}"/>
              </a:ext>
            </a:extLst>
          </p:cNvPr>
          <p:cNvPicPr>
            <a:picLocks noChangeAspect="1"/>
          </p:cNvPicPr>
          <p:nvPr/>
        </p:nvPicPr>
        <p:blipFill>
          <a:blip r:embed="rId6"/>
          <a:srcRect t="29939" b="23322"/>
          <a:stretch/>
        </p:blipFill>
        <p:spPr>
          <a:xfrm>
            <a:off x="20" y="10"/>
            <a:ext cx="12191980" cy="4273816"/>
          </a:xfrm>
          <a:prstGeom prst="rect">
            <a:avLst/>
          </a:prstGeom>
        </p:spPr>
      </p:pic>
      <p:pic>
        <p:nvPicPr>
          <p:cNvPr id="20" name="Audio 19">
            <a:extLst>
              <a:ext uri="{FF2B5EF4-FFF2-40B4-BE49-F238E27FC236}">
                <a16:creationId xmlns:a16="http://schemas.microsoft.com/office/drawing/2014/main" id="{99E6C787-E899-9DB8-57ED-87BC7A0E58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9351671"/>
      </p:ext>
    </p:extLst>
  </p:cSld>
  <p:clrMapOvr>
    <a:masterClrMapping/>
  </p:clrMapOvr>
  <mc:AlternateContent xmlns:mc="http://schemas.openxmlformats.org/markup-compatibility/2006">
    <mc:Choice xmlns:p14="http://schemas.microsoft.com/office/powerpoint/2010/main" Requires="p14">
      <p:transition spd="slow" p14:dur="2000" advTm="15219"/>
    </mc:Choice>
    <mc:Fallback>
      <p:transition spd="slow" advTm="15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ACDC-D2A9-384F-B272-F5BE955F99BA}"/>
              </a:ext>
            </a:extLst>
          </p:cNvPr>
          <p:cNvSpPr>
            <a:spLocks noGrp="1"/>
          </p:cNvSpPr>
          <p:nvPr>
            <p:ph type="title"/>
          </p:nvPr>
        </p:nvSpPr>
        <p:spPr>
          <a:xfrm>
            <a:off x="4303643" y="609600"/>
            <a:ext cx="6743767" cy="1242951"/>
          </a:xfrm>
        </p:spPr>
        <p:txBody>
          <a:bodyPr>
            <a:normAutofit/>
          </a:bodyPr>
          <a:lstStyle/>
          <a:p>
            <a:r>
              <a:rPr lang="en-US" kern="0" dirty="0">
                <a:effectLst/>
                <a:latin typeface="Times New Roman" panose="02020603050405020304" pitchFamily="18" charset="0"/>
                <a:ea typeface="Times New Roman" panose="02020603050405020304" pitchFamily="18" charset="0"/>
              </a:rPr>
              <a:t>Region-Specific Marketing Strategy</a:t>
            </a:r>
            <a:r>
              <a:rPr lang="en-US" dirty="0">
                <a:effectLst/>
              </a:rPr>
              <a:t> </a:t>
            </a:r>
            <a:endParaRPr lang="en-US" dirty="0"/>
          </a:p>
        </p:txBody>
      </p:sp>
      <p:pic>
        <p:nvPicPr>
          <p:cNvPr id="5" name="Picture 4" descr="Wind turbines on top of a hill">
            <a:extLst>
              <a:ext uri="{FF2B5EF4-FFF2-40B4-BE49-F238E27FC236}">
                <a16:creationId xmlns:a16="http://schemas.microsoft.com/office/drawing/2014/main" id="{90C432D1-9041-8D87-5B04-0001C22C2DAD}"/>
              </a:ext>
            </a:extLst>
          </p:cNvPr>
          <p:cNvPicPr>
            <a:picLocks noChangeAspect="1"/>
          </p:cNvPicPr>
          <p:nvPr/>
        </p:nvPicPr>
        <p:blipFill>
          <a:blip r:embed="rId6"/>
          <a:srcRect l="35794" r="30338"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7E07E364-4CAD-BCEE-46A1-B92D9A9B1334}"/>
              </a:ext>
            </a:extLst>
          </p:cNvPr>
          <p:cNvSpPr>
            <a:spLocks noGrp="1"/>
          </p:cNvSpPr>
          <p:nvPr>
            <p:ph idx="1"/>
          </p:nvPr>
        </p:nvSpPr>
        <p:spPr>
          <a:xfrm>
            <a:off x="4398646" y="1935678"/>
            <a:ext cx="7046844" cy="4312722"/>
          </a:xfrm>
        </p:spPr>
        <p:txBody>
          <a:bodyPr>
            <a:normAutofit fontScale="70000" lnSpcReduction="20000"/>
          </a:bodyPr>
          <a:lstStyle/>
          <a:p>
            <a:pPr marL="0" marR="0">
              <a:lnSpc>
                <a:spcPct val="90000"/>
              </a:lnSpc>
              <a:spcAft>
                <a:spcPts val="800"/>
              </a:spcAft>
            </a:pPr>
            <a:r>
              <a:rPr lang="en-US" sz="2300" b="1" kern="0" dirty="0">
                <a:effectLst/>
                <a:latin typeface="Times New Roman" panose="02020603050405020304" pitchFamily="18" charset="0"/>
                <a:ea typeface="Times New Roman" panose="02020603050405020304" pitchFamily="18" charset="0"/>
                <a:cs typeface="Times New Roman" panose="02020603050405020304" pitchFamily="18" charset="0"/>
              </a:rPr>
              <a:t>Western Slope:</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Highest overall potential</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Focus on energy independence and self-sufficiency</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Emphasize long-term savings with highest sun exposure</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Target: Homeowners with practical, value-based messaging</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90000"/>
              </a:lnSpc>
              <a:spcAft>
                <a:spcPts val="800"/>
              </a:spcAft>
            </a:pPr>
            <a:r>
              <a:rPr lang="en-US" sz="2300" b="1" kern="0" dirty="0">
                <a:effectLst/>
                <a:latin typeface="Times New Roman" panose="02020603050405020304" pitchFamily="18" charset="0"/>
                <a:ea typeface="Times New Roman" panose="02020603050405020304" pitchFamily="18" charset="0"/>
                <a:cs typeface="Times New Roman" panose="02020603050405020304" pitchFamily="18" charset="0"/>
              </a:rPr>
              <a:t>Front Range:</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Balanced opportunity with good ownership rates</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Focus on property value increases and environmental benefits</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Target: Middle-class homeowners with economic messaging</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90000"/>
              </a:lnSpc>
              <a:spcAft>
                <a:spcPts val="800"/>
              </a:spcAft>
            </a:pPr>
            <a:r>
              <a:rPr lang="en-US" sz="2300" b="1" kern="0" dirty="0">
                <a:effectLst/>
                <a:latin typeface="Times New Roman" panose="02020603050405020304" pitchFamily="18" charset="0"/>
                <a:ea typeface="Times New Roman" panose="02020603050405020304" pitchFamily="18" charset="0"/>
                <a:cs typeface="Times New Roman" panose="02020603050405020304" pitchFamily="18" charset="0"/>
              </a:rPr>
              <a:t>Denver Metro:</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Challenge: Lower ownership rates, higher property values</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Focus on environmental impact and premium home upgrades</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Target: Higher-income homeowners with status-oriented messaging</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pPr>
            <a:endParaRPr lang="en-US" sz="800" dirty="0"/>
          </a:p>
        </p:txBody>
      </p:sp>
      <p:pic>
        <p:nvPicPr>
          <p:cNvPr id="11" name="Audio 10">
            <a:extLst>
              <a:ext uri="{FF2B5EF4-FFF2-40B4-BE49-F238E27FC236}">
                <a16:creationId xmlns:a16="http://schemas.microsoft.com/office/drawing/2014/main" id="{DBE01303-4594-AD2F-77C5-1D7E91FDA1C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89793946"/>
      </p:ext>
    </p:extLst>
  </p:cSld>
  <p:clrMapOvr>
    <a:masterClrMapping/>
  </p:clrMapOvr>
  <mc:AlternateContent xmlns:mc="http://schemas.openxmlformats.org/markup-compatibility/2006">
    <mc:Choice xmlns:p14="http://schemas.microsoft.com/office/powerpoint/2010/main" Requires="p14">
      <p:transition spd="slow" p14:dur="2000" advTm="30065"/>
    </mc:Choice>
    <mc:Fallback>
      <p:transition spd="slow" advTm="30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BAC2-6C27-46D9-01BC-D6B4983B003D}"/>
              </a:ext>
            </a:extLst>
          </p:cNvPr>
          <p:cNvSpPr>
            <a:spLocks noGrp="1"/>
          </p:cNvSpPr>
          <p:nvPr>
            <p:ph type="title"/>
          </p:nvPr>
        </p:nvSpPr>
        <p:spPr>
          <a:xfrm>
            <a:off x="669851" y="1430179"/>
            <a:ext cx="3029313" cy="3675908"/>
          </a:xfrm>
        </p:spPr>
        <p:txBody>
          <a:bodyPr anchor="ctr">
            <a:normAutofit/>
          </a:bodyPr>
          <a:lstStyle/>
          <a:p>
            <a:r>
              <a:rPr lang="en-US" sz="2500" kern="0">
                <a:effectLst/>
                <a:latin typeface="Times New Roman" panose="02020603050405020304" pitchFamily="18" charset="0"/>
                <a:ea typeface="Times New Roman" panose="02020603050405020304" pitchFamily="18" charset="0"/>
              </a:rPr>
              <a:t>6-Month Implementation Plan</a:t>
            </a:r>
            <a:r>
              <a:rPr lang="en-US" sz="2500">
                <a:effectLst/>
              </a:rPr>
              <a:t> </a:t>
            </a:r>
            <a:endParaRPr lang="en-US" sz="2500"/>
          </a:p>
        </p:txBody>
      </p:sp>
      <p:sp>
        <p:nvSpPr>
          <p:cNvPr id="9" name="Rectangle 8">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5C8B198E-5B96-5E57-C273-78C28EAB091C}"/>
              </a:ext>
            </a:extLst>
          </p:cNvPr>
          <p:cNvGraphicFramePr>
            <a:graphicFrameLocks noGrp="1"/>
          </p:cNvGraphicFramePr>
          <p:nvPr>
            <p:ph idx="1"/>
            <p:extLst>
              <p:ext uri="{D42A27DB-BD31-4B8C-83A1-F6EECF244321}">
                <p14:modId xmlns:p14="http://schemas.microsoft.com/office/powerpoint/2010/main" val="139354026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Audio 9">
            <a:extLst>
              <a:ext uri="{FF2B5EF4-FFF2-40B4-BE49-F238E27FC236}">
                <a16:creationId xmlns:a16="http://schemas.microsoft.com/office/drawing/2014/main" id="{67951C86-5667-22A6-713F-EDF586A827E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98495099"/>
      </p:ext>
    </p:extLst>
  </p:cSld>
  <p:clrMapOvr>
    <a:masterClrMapping/>
  </p:clrMapOvr>
  <mc:AlternateContent xmlns:mc="http://schemas.openxmlformats.org/markup-compatibility/2006">
    <mc:Choice xmlns:p14="http://schemas.microsoft.com/office/powerpoint/2010/main" Requires="p14">
      <p:transition spd="slow" p14:dur="2000" advTm="27711"/>
    </mc:Choice>
    <mc:Fallback>
      <p:transition spd="slow" advTm="27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6871-05F8-A050-5677-7F6DFB436A8D}"/>
              </a:ext>
            </a:extLst>
          </p:cNvPr>
          <p:cNvSpPr>
            <a:spLocks noGrp="1"/>
          </p:cNvSpPr>
          <p:nvPr>
            <p:ph type="title"/>
          </p:nvPr>
        </p:nvSpPr>
        <p:spPr>
          <a:xfrm>
            <a:off x="4303643" y="312717"/>
            <a:ext cx="6743767" cy="1905000"/>
          </a:xfrm>
        </p:spPr>
        <p:txBody>
          <a:bodyPr>
            <a:normAutofit/>
          </a:bodyPr>
          <a:lstStyle/>
          <a:p>
            <a:r>
              <a:rPr lang="en-US" kern="0" dirty="0">
                <a:effectLst/>
                <a:latin typeface="Times New Roman" panose="02020603050405020304" pitchFamily="18" charset="0"/>
                <a:ea typeface="Times New Roman" panose="02020603050405020304" pitchFamily="18" charset="0"/>
              </a:rPr>
              <a:t>Projected Performance Improvement</a:t>
            </a:r>
            <a:r>
              <a:rPr lang="en-US" dirty="0">
                <a:effectLst/>
              </a:rPr>
              <a:t> </a:t>
            </a:r>
            <a:endParaRPr lang="en-US" dirty="0"/>
          </a:p>
        </p:txBody>
      </p:sp>
      <p:pic>
        <p:nvPicPr>
          <p:cNvPr id="5" name="Picture 4" descr="Graph">
            <a:extLst>
              <a:ext uri="{FF2B5EF4-FFF2-40B4-BE49-F238E27FC236}">
                <a16:creationId xmlns:a16="http://schemas.microsoft.com/office/drawing/2014/main" id="{A808E70C-6DEF-F395-C5FB-B614F49A370B}"/>
              </a:ext>
            </a:extLst>
          </p:cNvPr>
          <p:cNvPicPr>
            <a:picLocks noChangeAspect="1"/>
          </p:cNvPicPr>
          <p:nvPr/>
        </p:nvPicPr>
        <p:blipFill>
          <a:blip r:embed="rId6"/>
          <a:srcRect l="28512" r="39778"/>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5B4DB4E3-03F9-D22B-3BA5-76371753E078}"/>
              </a:ext>
            </a:extLst>
          </p:cNvPr>
          <p:cNvSpPr>
            <a:spLocks noGrp="1"/>
          </p:cNvSpPr>
          <p:nvPr>
            <p:ph idx="1"/>
          </p:nvPr>
        </p:nvSpPr>
        <p:spPr>
          <a:xfrm>
            <a:off x="4303643" y="2037606"/>
            <a:ext cx="7046844" cy="4244441"/>
          </a:xfrm>
        </p:spPr>
        <p:txBody>
          <a:bodyPr>
            <a:normAutofit/>
          </a:bodyPr>
          <a:lstStyle/>
          <a:p>
            <a:pPr marL="0" marR="0">
              <a:lnSpc>
                <a:spcPct val="90000"/>
              </a:lnSpc>
              <a:spcAft>
                <a:spcPts val="800"/>
              </a:spcAf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With Data-Driven Targeting:</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35% increase in lead conversion rates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28% reduction in customer acquisition costs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40% higher marketing ROI</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90000"/>
              </a:lnSpc>
              <a:spcAft>
                <a:spcPts val="800"/>
              </a:spcAf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Without Targeted Approach:</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Continued average performance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Wasted marketing spend in low-potential areas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Missed opportunities in high-potential regions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pPr>
            <a:endParaRPr lang="en-US" sz="1900" dirty="0"/>
          </a:p>
        </p:txBody>
      </p:sp>
      <p:pic>
        <p:nvPicPr>
          <p:cNvPr id="10" name="Audio 9">
            <a:extLst>
              <a:ext uri="{FF2B5EF4-FFF2-40B4-BE49-F238E27FC236}">
                <a16:creationId xmlns:a16="http://schemas.microsoft.com/office/drawing/2014/main" id="{F99B6EAB-B8B0-80B4-3A09-C4CED21AA3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45837684"/>
      </p:ext>
    </p:extLst>
  </p:cSld>
  <p:clrMapOvr>
    <a:masterClrMapping/>
  </p:clrMapOvr>
  <mc:AlternateContent xmlns:mc="http://schemas.openxmlformats.org/markup-compatibility/2006">
    <mc:Choice xmlns:p14="http://schemas.microsoft.com/office/powerpoint/2010/main" Requires="p14">
      <p:transition spd="slow" p14:dur="2000" advTm="39315"/>
    </mc:Choice>
    <mc:Fallback>
      <p:transition spd="slow" advTm="39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0B3801-4141-7420-DFCC-FB87970FD1F8}"/>
              </a:ext>
            </a:extLst>
          </p:cNvPr>
          <p:cNvSpPr>
            <a:spLocks noGrp="1"/>
          </p:cNvSpPr>
          <p:nvPr>
            <p:ph idx="1"/>
          </p:nvPr>
        </p:nvSpPr>
        <p:spPr>
          <a:xfrm>
            <a:off x="643467" y="995517"/>
            <a:ext cx="4353751" cy="4795684"/>
          </a:xfrm>
        </p:spPr>
        <p:txBody>
          <a:bodyPr>
            <a:normAutofit fontScale="92500"/>
          </a:bodyPr>
          <a:lstStyle/>
          <a:p>
            <a:pPr marL="0" marR="0">
              <a:spcAft>
                <a:spcPts val="800"/>
              </a:spcAf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Python Libraries Used:</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pandas &amp; </a:t>
            </a:r>
            <a:r>
              <a:rPr lang="en-US" kern="0" dirty="0" err="1">
                <a:effectLst/>
                <a:latin typeface="Times New Roman" panose="02020603050405020304" pitchFamily="18" charset="0"/>
                <a:ea typeface="Times New Roman" panose="02020603050405020304" pitchFamily="18" charset="0"/>
                <a:cs typeface="Times New Roman" panose="02020603050405020304" pitchFamily="18" charset="0"/>
              </a:rPr>
              <a:t>numpy</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for data manipulation</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matplotlib &amp; seaborn for visualization</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scikit-learn for machine learning</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Aft>
                <a:spcPts val="800"/>
              </a:spcAf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Key Techniques: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Data cleaning and normalization</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Decision tree modeling</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Statistical analysis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Data visualization</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800" dirty="0"/>
          </a:p>
        </p:txBody>
      </p:sp>
      <p:sp useBgFill="1">
        <p:nvSpPr>
          <p:cNvPr id="12" name="Freeform: Shape 11">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18953" y="0"/>
            <a:ext cx="6873046"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91DFE-8B8F-A4DB-0854-5BC5EED6CA30}"/>
              </a:ext>
            </a:extLst>
          </p:cNvPr>
          <p:cNvSpPr>
            <a:spLocks noGrp="1"/>
          </p:cNvSpPr>
          <p:nvPr>
            <p:ph type="title"/>
          </p:nvPr>
        </p:nvSpPr>
        <p:spPr>
          <a:xfrm>
            <a:off x="6322741" y="995517"/>
            <a:ext cx="5207146" cy="4795684"/>
          </a:xfrm>
        </p:spPr>
        <p:txBody>
          <a:bodyPr>
            <a:normAutofit/>
          </a:bodyPr>
          <a:lstStyle/>
          <a:p>
            <a:r>
              <a:rPr lang="en-US" sz="4200" kern="0">
                <a:effectLst/>
                <a:latin typeface="Times New Roman" panose="02020603050405020304" pitchFamily="18" charset="0"/>
                <a:ea typeface="Times New Roman" panose="02020603050405020304" pitchFamily="18" charset="0"/>
              </a:rPr>
              <a:t>Technical Implementation</a:t>
            </a:r>
            <a:r>
              <a:rPr lang="en-US" sz="4200">
                <a:effectLst/>
              </a:rPr>
              <a:t> </a:t>
            </a:r>
            <a:endParaRPr lang="en-US" sz="4200"/>
          </a:p>
        </p:txBody>
      </p:sp>
      <p:pic>
        <p:nvPicPr>
          <p:cNvPr id="11" name="Audio 10">
            <a:extLst>
              <a:ext uri="{FF2B5EF4-FFF2-40B4-BE49-F238E27FC236}">
                <a16:creationId xmlns:a16="http://schemas.microsoft.com/office/drawing/2014/main" id="{FDAE434B-EE4C-1F1C-95F1-3520101186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6941244"/>
      </p:ext>
    </p:extLst>
  </p:cSld>
  <p:clrMapOvr>
    <a:masterClrMapping/>
  </p:clrMapOvr>
  <mc:AlternateContent xmlns:mc="http://schemas.openxmlformats.org/markup-compatibility/2006">
    <mc:Choice xmlns:p14="http://schemas.microsoft.com/office/powerpoint/2010/main" Requires="p14">
      <p:transition spd="slow" p14:dur="2000" advTm="130389"/>
    </mc:Choice>
    <mc:Fallback>
      <p:transition spd="slow" advTm="130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C209-1110-06B9-AB53-20CC278ED4CB}"/>
              </a:ext>
            </a:extLst>
          </p:cNvPr>
          <p:cNvSpPr>
            <a:spLocks noGrp="1"/>
          </p:cNvSpPr>
          <p:nvPr>
            <p:ph type="title"/>
          </p:nvPr>
        </p:nvSpPr>
        <p:spPr/>
        <p:txBody>
          <a:bodyPr/>
          <a:lstStyle/>
          <a:p>
            <a:r>
              <a:rPr lang="en-US" sz="1800" kern="0">
                <a:effectLst/>
                <a:latin typeface="Times New Roman" panose="02020603050405020304" pitchFamily="18" charset="0"/>
                <a:ea typeface="Times New Roman" panose="02020603050405020304" pitchFamily="18" charset="0"/>
              </a:rPr>
              <a:t>Recommended Next Steps</a:t>
            </a:r>
            <a:r>
              <a:rPr lang="en-US">
                <a:effectLst/>
              </a:rPr>
              <a:t> </a:t>
            </a:r>
            <a:endParaRPr lang="en-US" dirty="0"/>
          </a:p>
        </p:txBody>
      </p:sp>
      <p:graphicFrame>
        <p:nvGraphicFramePr>
          <p:cNvPr id="5" name="Content Placeholder 2">
            <a:extLst>
              <a:ext uri="{FF2B5EF4-FFF2-40B4-BE49-F238E27FC236}">
                <a16:creationId xmlns:a16="http://schemas.microsoft.com/office/drawing/2014/main" id="{C361B13B-54F1-8139-7234-2C18CD5E8E1A}"/>
              </a:ext>
            </a:extLst>
          </p:cNvPr>
          <p:cNvGraphicFramePr>
            <a:graphicFrameLocks noGrp="1"/>
          </p:cNvGraphicFramePr>
          <p:nvPr>
            <p:ph idx="1"/>
            <p:extLst>
              <p:ext uri="{D42A27DB-BD31-4B8C-83A1-F6EECF244321}">
                <p14:modId xmlns:p14="http://schemas.microsoft.com/office/powerpoint/2010/main" val="1398116256"/>
              </p:ext>
            </p:extLst>
          </p:nvPr>
        </p:nvGraphicFramePr>
        <p:xfrm>
          <a:off x="1141413" y="2101933"/>
          <a:ext cx="9905998" cy="36892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extLst>
              <a:ext uri="{FF2B5EF4-FFF2-40B4-BE49-F238E27FC236}">
                <a16:creationId xmlns:a16="http://schemas.microsoft.com/office/drawing/2014/main" id="{A7CEAA4D-8F00-201D-BB39-39C7C8E9DC0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73288142"/>
      </p:ext>
    </p:extLst>
  </p:cSld>
  <p:clrMapOvr>
    <a:masterClrMapping/>
  </p:clrMapOvr>
  <mc:AlternateContent xmlns:mc="http://schemas.openxmlformats.org/markup-compatibility/2006">
    <mc:Choice xmlns:p14="http://schemas.microsoft.com/office/powerpoint/2010/main" Requires="p14">
      <p:transition spd="slow" p14:dur="2000" advTm="23910"/>
    </mc:Choice>
    <mc:Fallback>
      <p:transition spd="slow" advTm="23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E9930-921F-110C-0314-38E1BC13EBF3}"/>
              </a:ext>
            </a:extLst>
          </p:cNvPr>
          <p:cNvSpPr>
            <a:spLocks noGrp="1"/>
          </p:cNvSpPr>
          <p:nvPr>
            <p:ph type="title"/>
          </p:nvPr>
        </p:nvSpPr>
        <p:spPr>
          <a:xfrm>
            <a:off x="4303643" y="609600"/>
            <a:ext cx="6743767" cy="1905000"/>
          </a:xfrm>
        </p:spPr>
        <p:txBody>
          <a:bodyPr>
            <a:normAutofit/>
          </a:bodyPr>
          <a:lstStyle/>
          <a:p>
            <a:r>
              <a:rPr lang="en-US" kern="0" dirty="0">
                <a:effectLst/>
                <a:latin typeface="Times New Roman" panose="02020603050405020304" pitchFamily="18" charset="0"/>
                <a:ea typeface="Times New Roman" panose="02020603050405020304" pitchFamily="18" charset="0"/>
              </a:rPr>
              <a:t>Thank You!</a:t>
            </a:r>
            <a:r>
              <a:rPr lang="en-US" dirty="0">
                <a:effectLst/>
              </a:rPr>
              <a:t> </a:t>
            </a:r>
            <a:endParaRPr lang="en-US" dirty="0"/>
          </a:p>
        </p:txBody>
      </p:sp>
      <p:pic>
        <p:nvPicPr>
          <p:cNvPr id="5" name="Picture 4" descr="Yellow and blue symbols">
            <a:extLst>
              <a:ext uri="{FF2B5EF4-FFF2-40B4-BE49-F238E27FC236}">
                <a16:creationId xmlns:a16="http://schemas.microsoft.com/office/drawing/2014/main" id="{0CDF4CC9-B1DB-6DE5-BB34-9CC54F35042B}"/>
              </a:ext>
            </a:extLst>
          </p:cNvPr>
          <p:cNvPicPr>
            <a:picLocks noChangeAspect="1"/>
          </p:cNvPicPr>
          <p:nvPr/>
        </p:nvPicPr>
        <p:blipFill>
          <a:blip r:embed="rId6"/>
          <a:srcRect l="28035" r="33151"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93295D2D-25C4-68B4-0D59-278B6075D82E}"/>
              </a:ext>
            </a:extLst>
          </p:cNvPr>
          <p:cNvSpPr>
            <a:spLocks noGrp="1"/>
          </p:cNvSpPr>
          <p:nvPr>
            <p:ph idx="1"/>
          </p:nvPr>
        </p:nvSpPr>
        <p:spPr>
          <a:xfrm>
            <a:off x="4303643" y="2666999"/>
            <a:ext cx="7046844" cy="3415749"/>
          </a:xfrm>
        </p:spPr>
        <p:txBody>
          <a:bodyPr>
            <a:normAutofit/>
          </a:bodyPr>
          <a:lstStyle/>
          <a:p>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800" kern="0" dirty="0">
                <a:effectLst/>
                <a:latin typeface="Times New Roman" panose="02020603050405020304" pitchFamily="18" charset="0"/>
                <a:ea typeface="Times New Roman" panose="02020603050405020304" pitchFamily="18" charset="0"/>
              </a:rPr>
              <a:t>Shane Rodgers</a:t>
            </a:r>
            <a:r>
              <a:rPr lang="en-US" sz="2800" dirty="0">
                <a:effectLst/>
              </a:rPr>
              <a:t> </a:t>
            </a:r>
          </a:p>
          <a:p>
            <a:r>
              <a:rPr lang="en-US" sz="2800" kern="0" dirty="0">
                <a:effectLst/>
                <a:latin typeface="Times New Roman" panose="02020603050405020304" pitchFamily="18" charset="0"/>
                <a:ea typeface="Times New Roman" panose="02020603050405020304" pitchFamily="18" charset="0"/>
              </a:rPr>
              <a:t>]  </a:t>
            </a:r>
            <a:r>
              <a:rPr lang="en-US" sz="2800" u="sng" kern="0" dirty="0">
                <a:effectLst/>
                <a:latin typeface="Times New Roman" panose="02020603050405020304" pitchFamily="18" charset="0"/>
                <a:ea typeface="Times New Roman" panose="02020603050405020304" pitchFamily="18" charset="0"/>
                <a:hlinkClick r:id="rId7"/>
              </a:rPr>
              <a:t>sarcolsolutions@gmail.com</a:t>
            </a:r>
            <a:r>
              <a:rPr lang="en-US" sz="2800" kern="0" dirty="0">
                <a:effectLst/>
                <a:latin typeface="Times New Roman" panose="02020603050405020304" pitchFamily="18" charset="0"/>
                <a:ea typeface="Times New Roman" panose="02020603050405020304" pitchFamily="18" charset="0"/>
              </a:rPr>
              <a:t>  </a:t>
            </a:r>
          </a:p>
          <a:p>
            <a:r>
              <a:rPr lang="en-US" sz="2800" kern="0" dirty="0">
                <a:effectLst/>
                <a:latin typeface="Times New Roman" panose="02020603050405020304" pitchFamily="18" charset="0"/>
                <a:ea typeface="Times New Roman" panose="02020603050405020304" pitchFamily="18" charset="0"/>
              </a:rPr>
              <a:t>(303) 906-9238</a:t>
            </a:r>
            <a:r>
              <a:rPr lang="en-US" sz="2800" dirty="0">
                <a:effectLst/>
              </a:rPr>
              <a:t> </a:t>
            </a:r>
          </a:p>
          <a:p>
            <a:r>
              <a:rPr lang="en-US" sz="2800" kern="0" dirty="0" err="1">
                <a:effectLst/>
                <a:latin typeface="Times New Roman" panose="02020603050405020304" pitchFamily="18" charset="0"/>
                <a:ea typeface="Times New Roman" panose="02020603050405020304" pitchFamily="18" charset="0"/>
              </a:rPr>
              <a:t>Github</a:t>
            </a:r>
            <a:r>
              <a:rPr lang="en-US" sz="2800" kern="0" dirty="0">
                <a:effectLst/>
                <a:latin typeface="Times New Roman" panose="02020603050405020304" pitchFamily="18" charset="0"/>
                <a:ea typeface="Times New Roman" panose="02020603050405020304" pitchFamily="18" charset="0"/>
              </a:rPr>
              <a:t> Link : </a:t>
            </a:r>
            <a:endParaRPr lang="en-US" sz="2800" dirty="0"/>
          </a:p>
        </p:txBody>
      </p:sp>
      <p:pic>
        <p:nvPicPr>
          <p:cNvPr id="10" name="Audio 9">
            <a:extLst>
              <a:ext uri="{FF2B5EF4-FFF2-40B4-BE49-F238E27FC236}">
                <a16:creationId xmlns:a16="http://schemas.microsoft.com/office/drawing/2014/main" id="{97ADAEA5-7393-2C5F-AE8F-3825901D8B0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92655875"/>
      </p:ext>
    </p:extLst>
  </p:cSld>
  <p:clrMapOvr>
    <a:masterClrMapping/>
  </p:clrMapOvr>
  <mc:AlternateContent xmlns:mc="http://schemas.openxmlformats.org/markup-compatibility/2006">
    <mc:Choice xmlns:p14="http://schemas.microsoft.com/office/powerpoint/2010/main" Requires="p14">
      <p:transition spd="slow" p14:dur="2000" advTm="16811"/>
    </mc:Choice>
    <mc:Fallback>
      <p:transition spd="slow" advTm="16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EFA0-F628-1C50-4D78-24C0E2C719B0}"/>
              </a:ext>
            </a:extLst>
          </p:cNvPr>
          <p:cNvSpPr>
            <a:spLocks noGrp="1"/>
          </p:cNvSpPr>
          <p:nvPr>
            <p:ph type="title"/>
          </p:nvPr>
        </p:nvSpPr>
        <p:spPr>
          <a:xfrm>
            <a:off x="1141413" y="609600"/>
            <a:ext cx="6842381" cy="1905000"/>
          </a:xfrm>
        </p:spPr>
        <p:txBody>
          <a:bodyPr>
            <a:normAutofit/>
          </a:bodyPr>
          <a:lstStyle/>
          <a:p>
            <a:r>
              <a:rPr lang="en-US" kern="0">
                <a:effectLst/>
                <a:latin typeface="Times New Roman" panose="02020603050405020304" pitchFamily="18" charset="0"/>
                <a:ea typeface="Times New Roman" panose="02020603050405020304" pitchFamily="18" charset="0"/>
              </a:rPr>
              <a:t>The Business Challenge</a:t>
            </a:r>
            <a:r>
              <a:rPr lang="en-US" dirty="0">
                <a:effectLst/>
              </a:rPr>
              <a:t> </a:t>
            </a:r>
            <a:endParaRPr lang="en-US" dirty="0"/>
          </a:p>
        </p:txBody>
      </p:sp>
      <p:sp>
        <p:nvSpPr>
          <p:cNvPr id="3" name="Content Placeholder 2">
            <a:extLst>
              <a:ext uri="{FF2B5EF4-FFF2-40B4-BE49-F238E27FC236}">
                <a16:creationId xmlns:a16="http://schemas.microsoft.com/office/drawing/2014/main" id="{D210B186-6CB5-F3F1-D0C4-CFCB1037E5CB}"/>
              </a:ext>
            </a:extLst>
          </p:cNvPr>
          <p:cNvSpPr>
            <a:spLocks noGrp="1"/>
          </p:cNvSpPr>
          <p:nvPr>
            <p:ph idx="1"/>
          </p:nvPr>
        </p:nvSpPr>
        <p:spPr>
          <a:xfrm>
            <a:off x="1141413" y="2666999"/>
            <a:ext cx="6930871" cy="3124201"/>
          </a:xfrm>
        </p:spPr>
        <p:txBody>
          <a:bodyPr>
            <a:normAutofit fontScale="92500" lnSpcReduction="10000"/>
          </a:bodyPr>
          <a:lstStyle/>
          <a:p>
            <a:pPr marL="342900" marR="0" lvl="0" indent="-342900">
              <a:spcAft>
                <a:spcPts val="800"/>
              </a:spcAft>
              <a:buSzPts val="1000"/>
              <a:buFont typeface="Symbol" pitchFamily="2" charset="2"/>
              <a:buChar char=""/>
              <a:tabLst>
                <a:tab pos="4572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Solar panel sales require significant marketing investment</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Traditional geographic targeting often misses key conversion factors</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Need to identify areas with both high solar potential AND high conversion likelihood</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Goal: Maximize ROI by targeting the right customers in the right locations</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5" name="Picture 4" descr="A solar panel farm">
            <a:extLst>
              <a:ext uri="{FF2B5EF4-FFF2-40B4-BE49-F238E27FC236}">
                <a16:creationId xmlns:a16="http://schemas.microsoft.com/office/drawing/2014/main" id="{DB6D953C-532B-CFBD-8B1C-575D1C625900}"/>
              </a:ext>
            </a:extLst>
          </p:cNvPr>
          <p:cNvPicPr>
            <a:picLocks noChangeAspect="1"/>
          </p:cNvPicPr>
          <p:nvPr/>
        </p:nvPicPr>
        <p:blipFill>
          <a:blip r:embed="rId6"/>
          <a:srcRect l="37777" r="28610"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pic>
        <p:nvPicPr>
          <p:cNvPr id="28" name="Audio 27">
            <a:extLst>
              <a:ext uri="{FF2B5EF4-FFF2-40B4-BE49-F238E27FC236}">
                <a16:creationId xmlns:a16="http://schemas.microsoft.com/office/drawing/2014/main" id="{3D76EC65-E7ED-725A-FA3F-8100DFCED7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5966989"/>
      </p:ext>
    </p:extLst>
  </p:cSld>
  <p:clrMapOvr>
    <a:masterClrMapping/>
  </p:clrMapOvr>
  <mc:AlternateContent xmlns:mc="http://schemas.openxmlformats.org/markup-compatibility/2006">
    <mc:Choice xmlns:p14="http://schemas.microsoft.com/office/powerpoint/2010/main" Requires="p14">
      <p:transition spd="slow" p14:dur="2000" advTm="22933"/>
    </mc:Choice>
    <mc:Fallback>
      <p:transition spd="slow" advTm="22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FF20-A2D4-F674-1618-E1D0C561E577}"/>
              </a:ext>
            </a:extLst>
          </p:cNvPr>
          <p:cNvSpPr>
            <a:spLocks noGrp="1"/>
          </p:cNvSpPr>
          <p:nvPr>
            <p:ph type="title"/>
          </p:nvPr>
        </p:nvSpPr>
        <p:spPr>
          <a:xfrm>
            <a:off x="1141413" y="609600"/>
            <a:ext cx="6842381" cy="1905000"/>
          </a:xfrm>
        </p:spPr>
        <p:txBody>
          <a:bodyPr>
            <a:normAutofit/>
          </a:bodyPr>
          <a:lstStyle/>
          <a:p>
            <a:r>
              <a:rPr lang="en-US" kern="0">
                <a:effectLst/>
                <a:latin typeface="Times New Roman" panose="02020603050405020304" pitchFamily="18" charset="0"/>
                <a:ea typeface="Times New Roman" panose="02020603050405020304" pitchFamily="18" charset="0"/>
              </a:rPr>
              <a:t>Our Data-Driven Approach</a:t>
            </a:r>
            <a:r>
              <a:rPr lang="en-US" dirty="0">
                <a:effectLst/>
              </a:rPr>
              <a:t> </a:t>
            </a:r>
            <a:endParaRPr lang="en-US" dirty="0"/>
          </a:p>
        </p:txBody>
      </p:sp>
      <p:sp>
        <p:nvSpPr>
          <p:cNvPr id="3" name="Content Placeholder 2">
            <a:extLst>
              <a:ext uri="{FF2B5EF4-FFF2-40B4-BE49-F238E27FC236}">
                <a16:creationId xmlns:a16="http://schemas.microsoft.com/office/drawing/2014/main" id="{095E7050-1EA5-EE9B-3FA4-5ACB7AEB0549}"/>
              </a:ext>
            </a:extLst>
          </p:cNvPr>
          <p:cNvSpPr>
            <a:spLocks noGrp="1"/>
          </p:cNvSpPr>
          <p:nvPr>
            <p:ph idx="1"/>
          </p:nvPr>
        </p:nvSpPr>
        <p:spPr>
          <a:xfrm>
            <a:off x="1141413" y="2666999"/>
            <a:ext cx="6930871" cy="3124201"/>
          </a:xfrm>
        </p:spPr>
        <p:txBody>
          <a:bodyPr>
            <a:normAutofit fontScale="77500" lnSpcReduction="20000"/>
          </a:bodyPr>
          <a:lstStyle/>
          <a:p>
            <a:pPr marL="342900" marR="0" lvl="0" indent="-342900">
              <a:lnSpc>
                <a:spcPct val="90000"/>
              </a:lnSpc>
              <a:spcAft>
                <a:spcPts val="800"/>
              </a:spcAft>
              <a:buSzPts val="1000"/>
              <a:buFont typeface="Symbol" pitchFamily="2" charset="2"/>
              <a:buChar char=""/>
              <a:tabLst>
                <a:tab pos="457200" algn="l"/>
              </a:tabLst>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Analyze Multiple Factors:</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90000"/>
              </a:lnSpc>
              <a:spcAft>
                <a:spcPts val="800"/>
              </a:spcAft>
              <a:buSzPts val="1000"/>
              <a:buFont typeface="Courier New" panose="02070309020205020404" pitchFamily="49" charset="0"/>
              <a:buChar char="o"/>
              <a:tabLst>
                <a:tab pos="9144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Solar irradiance (physical potential)</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90000"/>
              </a:lnSpc>
              <a:spcAft>
                <a:spcPts val="800"/>
              </a:spcAft>
              <a:buSzPts val="1000"/>
              <a:buFont typeface="Courier New" panose="02070309020205020404" pitchFamily="49" charset="0"/>
              <a:buChar char="o"/>
              <a:tabLst>
                <a:tab pos="9144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Home ownership rates (decision-making ability)</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90000"/>
              </a:lnSpc>
              <a:spcAft>
                <a:spcPts val="800"/>
              </a:spcAft>
              <a:buSzPts val="1000"/>
              <a:buFont typeface="Courier New" panose="02070309020205020404" pitchFamily="49" charset="0"/>
              <a:buChar char="o"/>
              <a:tabLst>
                <a:tab pos="9144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Property values (investment capacity)</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Aft>
                <a:spcPts val="800"/>
              </a:spcAft>
              <a:buSzPts val="1000"/>
              <a:buFont typeface="Symbol" pitchFamily="2" charset="2"/>
              <a:buChar char=""/>
              <a:tabLst>
                <a:tab pos="457200" algn="l"/>
              </a:tabLst>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Create a Predictive Model:</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90000"/>
              </a:lnSpc>
              <a:spcAft>
                <a:spcPts val="800"/>
              </a:spcAft>
              <a:buSzPts val="1000"/>
              <a:buFont typeface="Courier New" panose="02070309020205020404" pitchFamily="49" charset="0"/>
              <a:buChar char="o"/>
              <a:tabLst>
                <a:tab pos="9144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Use decision tree algorithm to identify patterns</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90000"/>
              </a:lnSpc>
              <a:spcAft>
                <a:spcPts val="800"/>
              </a:spcAft>
              <a:buSzPts val="1000"/>
              <a:buFont typeface="Courier New" panose="02070309020205020404" pitchFamily="49" charset="0"/>
              <a:buChar char="o"/>
              <a:tabLst>
                <a:tab pos="9144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Calculate combined "Solar Score" to rank ZIP codes</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90000"/>
              </a:lnSpc>
              <a:spcAft>
                <a:spcPts val="800"/>
              </a:spcAft>
              <a:buSzPts val="1000"/>
              <a:buFont typeface="Courier New" panose="02070309020205020404" pitchFamily="49" charset="0"/>
              <a:buChar char="o"/>
              <a:tabLst>
                <a:tab pos="9144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Validate with testing data for accuracy</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pPr>
            <a:endParaRPr lang="en-US" sz="1500" dirty="0"/>
          </a:p>
        </p:txBody>
      </p:sp>
      <p:pic>
        <p:nvPicPr>
          <p:cNvPr id="5" name="Picture 4">
            <a:extLst>
              <a:ext uri="{FF2B5EF4-FFF2-40B4-BE49-F238E27FC236}">
                <a16:creationId xmlns:a16="http://schemas.microsoft.com/office/drawing/2014/main" id="{B878B314-9202-0875-9609-E8AB65B46ECC}"/>
              </a:ext>
            </a:extLst>
          </p:cNvPr>
          <p:cNvPicPr>
            <a:picLocks noChangeAspect="1"/>
          </p:cNvPicPr>
          <p:nvPr/>
        </p:nvPicPr>
        <p:blipFill>
          <a:blip r:embed="rId6"/>
          <a:srcRect l="43979" r="32808"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pic>
        <p:nvPicPr>
          <p:cNvPr id="24" name="Audio 23">
            <a:extLst>
              <a:ext uri="{FF2B5EF4-FFF2-40B4-BE49-F238E27FC236}">
                <a16:creationId xmlns:a16="http://schemas.microsoft.com/office/drawing/2014/main" id="{8E6A716C-7B83-D4C4-2D36-5024386824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499040"/>
      </p:ext>
    </p:extLst>
  </p:cSld>
  <p:clrMapOvr>
    <a:masterClrMapping/>
  </p:clrMapOvr>
  <mc:AlternateContent xmlns:mc="http://schemas.openxmlformats.org/markup-compatibility/2006">
    <mc:Choice xmlns:p14="http://schemas.microsoft.com/office/powerpoint/2010/main" Requires="p14">
      <p:transition spd="slow" p14:dur="2000" advTm="24499"/>
    </mc:Choice>
    <mc:Fallback>
      <p:transition spd="slow" advTm="24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EB3E-9CDB-02A2-0BC0-E50D28D5CCA1}"/>
              </a:ext>
            </a:extLst>
          </p:cNvPr>
          <p:cNvSpPr>
            <a:spLocks noGrp="1"/>
          </p:cNvSpPr>
          <p:nvPr>
            <p:ph type="title"/>
          </p:nvPr>
        </p:nvSpPr>
        <p:spPr>
          <a:xfrm>
            <a:off x="688512" y="0"/>
            <a:ext cx="9905998" cy="1905000"/>
          </a:xfrm>
        </p:spPr>
        <p:txBody>
          <a:bodyPr/>
          <a:lstStyle/>
          <a:p>
            <a:r>
              <a:rPr lang="en-US" sz="1800" kern="0" dirty="0">
                <a:effectLst/>
                <a:latin typeface="Times New Roman" panose="02020603050405020304" pitchFamily="18" charset="0"/>
                <a:ea typeface="Times New Roman" panose="02020603050405020304" pitchFamily="18" charset="0"/>
              </a:rPr>
              <a:t>The Data Behind Our Analysis</a:t>
            </a:r>
            <a:r>
              <a:rPr lang="en-US" dirty="0">
                <a:effectLst/>
              </a:rPr>
              <a:t> </a:t>
            </a:r>
            <a:endParaRPr lang="en-US" dirty="0"/>
          </a:p>
        </p:txBody>
      </p:sp>
      <p:graphicFrame>
        <p:nvGraphicFramePr>
          <p:cNvPr id="4" name="Content Placeholder 3">
            <a:extLst>
              <a:ext uri="{FF2B5EF4-FFF2-40B4-BE49-F238E27FC236}">
                <a16:creationId xmlns:a16="http://schemas.microsoft.com/office/drawing/2014/main" id="{20F9371A-5D6C-06A1-3590-B60F505574F2}"/>
              </a:ext>
            </a:extLst>
          </p:cNvPr>
          <p:cNvGraphicFramePr>
            <a:graphicFrameLocks noGrp="1"/>
          </p:cNvGraphicFramePr>
          <p:nvPr>
            <p:ph idx="1"/>
            <p:extLst>
              <p:ext uri="{D42A27DB-BD31-4B8C-83A1-F6EECF244321}">
                <p14:modId xmlns:p14="http://schemas.microsoft.com/office/powerpoint/2010/main" val="1908481050"/>
              </p:ext>
            </p:extLst>
          </p:nvPr>
        </p:nvGraphicFramePr>
        <p:xfrm>
          <a:off x="688509" y="1595416"/>
          <a:ext cx="9906001" cy="1515237"/>
        </p:xfrm>
        <a:graphic>
          <a:graphicData uri="http://schemas.openxmlformats.org/drawingml/2006/table">
            <a:tbl>
              <a:tblPr firstRow="1" firstCol="1" bandRow="1">
                <a:tableStyleId>{5C22544A-7EE6-4342-B048-85BDC9FD1C3A}</a:tableStyleId>
              </a:tblPr>
              <a:tblGrid>
                <a:gridCol w="1415143">
                  <a:extLst>
                    <a:ext uri="{9D8B030D-6E8A-4147-A177-3AD203B41FA5}">
                      <a16:colId xmlns:a16="http://schemas.microsoft.com/office/drawing/2014/main" val="3720834809"/>
                    </a:ext>
                  </a:extLst>
                </a:gridCol>
                <a:gridCol w="1415143">
                  <a:extLst>
                    <a:ext uri="{9D8B030D-6E8A-4147-A177-3AD203B41FA5}">
                      <a16:colId xmlns:a16="http://schemas.microsoft.com/office/drawing/2014/main" val="3693302545"/>
                    </a:ext>
                  </a:extLst>
                </a:gridCol>
                <a:gridCol w="1415143">
                  <a:extLst>
                    <a:ext uri="{9D8B030D-6E8A-4147-A177-3AD203B41FA5}">
                      <a16:colId xmlns:a16="http://schemas.microsoft.com/office/drawing/2014/main" val="1324545815"/>
                    </a:ext>
                  </a:extLst>
                </a:gridCol>
                <a:gridCol w="1415143">
                  <a:extLst>
                    <a:ext uri="{9D8B030D-6E8A-4147-A177-3AD203B41FA5}">
                      <a16:colId xmlns:a16="http://schemas.microsoft.com/office/drawing/2014/main" val="653453941"/>
                    </a:ext>
                  </a:extLst>
                </a:gridCol>
                <a:gridCol w="1415143">
                  <a:extLst>
                    <a:ext uri="{9D8B030D-6E8A-4147-A177-3AD203B41FA5}">
                      <a16:colId xmlns:a16="http://schemas.microsoft.com/office/drawing/2014/main" val="1954177029"/>
                    </a:ext>
                  </a:extLst>
                </a:gridCol>
                <a:gridCol w="1415143">
                  <a:extLst>
                    <a:ext uri="{9D8B030D-6E8A-4147-A177-3AD203B41FA5}">
                      <a16:colId xmlns:a16="http://schemas.microsoft.com/office/drawing/2014/main" val="2669761435"/>
                    </a:ext>
                  </a:extLst>
                </a:gridCol>
                <a:gridCol w="1415143">
                  <a:extLst>
                    <a:ext uri="{9D8B030D-6E8A-4147-A177-3AD203B41FA5}">
                      <a16:colId xmlns:a16="http://schemas.microsoft.com/office/drawing/2014/main" val="4125054415"/>
                    </a:ext>
                  </a:extLst>
                </a:gridCol>
              </a:tblGrid>
              <a:tr h="427863">
                <a:tc>
                  <a:txBody>
                    <a:bodyPr/>
                    <a:lstStyle/>
                    <a:p>
                      <a:pPr marL="0" marR="0" algn="ctr">
                        <a:lnSpc>
                          <a:spcPct val="115000"/>
                        </a:lnSpc>
                        <a:spcAft>
                          <a:spcPts val="800"/>
                        </a:spcAft>
                      </a:pPr>
                      <a:r>
                        <a:rPr lang="en-US" sz="1200" kern="0">
                          <a:effectLst/>
                        </a:rPr>
                        <a: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pPr>
                      <a:r>
                        <a:rPr lang="en-US" sz="1200" kern="0">
                          <a:effectLst/>
                        </a:rPr>
                        <a:t>ZIP Code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pPr>
                      <a:r>
                        <a:rPr lang="en-US" sz="1200" kern="0">
                          <a:effectLst/>
                        </a:rPr>
                        <a:t>Region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pPr>
                      <a:r>
                        <a:rPr lang="en-US" sz="1200" kern="0">
                          <a:effectLst/>
                        </a:rPr>
                        <a:t>Solar Irradiance (kWh/m²/day)</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pPr>
                      <a:r>
                        <a:rPr lang="en-US" sz="1200" kern="0">
                          <a:effectLst/>
                        </a:rPr>
                        <a:t>Home Ownership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pPr>
                      <a:r>
                        <a:rPr lang="en-US" sz="1200" kern="0">
                          <a:effectLst/>
                        </a:rPr>
                        <a:t>Median Home Value ($)</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pPr>
                      <a:r>
                        <a:rPr lang="en-US" sz="1200" kern="0">
                          <a:effectLst/>
                        </a:rPr>
                        <a:t>Region Color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265796817"/>
                  </a:ext>
                </a:extLst>
              </a:tr>
              <a:tr h="0">
                <a:tc>
                  <a:txBody>
                    <a:bodyPr/>
                    <a:lstStyle/>
                    <a:p>
                      <a:pPr marL="0" marR="0">
                        <a:lnSpc>
                          <a:spcPct val="115000"/>
                        </a:lnSpc>
                        <a:spcAft>
                          <a:spcPts val="800"/>
                        </a:spcAft>
                      </a:pPr>
                      <a:r>
                        <a:rPr lang="en-US" sz="1200" kern="0">
                          <a:effectLst/>
                        </a:rPr>
                        <a:t>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80301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dirty="0">
                          <a:effectLst/>
                        </a:rPr>
                        <a:t>Front Range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5.3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45%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$300,000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Yellow</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4904505"/>
                  </a:ext>
                </a:extLst>
              </a:tr>
              <a:tr h="217551">
                <a:tc>
                  <a:txBody>
                    <a:bodyPr/>
                    <a:lstStyle/>
                    <a:p>
                      <a:pPr marL="0" marR="0">
                        <a:lnSpc>
                          <a:spcPct val="115000"/>
                        </a:lnSpc>
                        <a:spcAft>
                          <a:spcPts val="800"/>
                        </a:spcAft>
                      </a:pPr>
                      <a:r>
                        <a:rPr lang="en-US" sz="1200" kern="0">
                          <a:effectLst/>
                        </a:rPr>
                        <a:t>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81301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Western Slope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dirty="0">
                          <a:effectLst/>
                        </a:rPr>
                        <a:t>5.7</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60%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$450,000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Green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304848970"/>
                  </a:ext>
                </a:extLst>
              </a:tr>
              <a:tr h="217551">
                <a:tc>
                  <a:txBody>
                    <a:bodyPr/>
                    <a:lstStyle/>
                    <a:p>
                      <a:pPr marL="0" marR="0">
                        <a:lnSpc>
                          <a:spcPct val="115000"/>
                        </a:lnSpc>
                        <a:spcAft>
                          <a:spcPts val="800"/>
                        </a:spcAft>
                      </a:pPr>
                      <a:r>
                        <a:rPr lang="en-US" sz="1200" kern="0">
                          <a:effectLst/>
                        </a:rPr>
                        <a:t>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80210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Denver Metro</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5.5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70%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$600,000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Blue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705936637"/>
                  </a:ext>
                </a:extLst>
              </a:tr>
              <a:tr h="217551">
                <a:tc>
                  <a:txBody>
                    <a:bodyPr/>
                    <a:lstStyle/>
                    <a:p>
                      <a:pPr marL="0" marR="0">
                        <a:lnSpc>
                          <a:spcPct val="115000"/>
                        </a:lnSpc>
                        <a:spcAft>
                          <a:spcPts val="800"/>
                        </a:spcAft>
                      </a:pPr>
                      <a:r>
                        <a:rPr lang="en-US" sz="1200" kern="0">
                          <a:effectLst/>
                        </a:rPr>
                        <a:t>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81501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Western Slope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5.9</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75%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$750,000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Green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43289693"/>
                  </a:ext>
                </a:extLst>
              </a:tr>
              <a:tr h="217551">
                <a:tc>
                  <a:txBody>
                    <a:bodyPr/>
                    <a:lstStyle/>
                    <a:p>
                      <a:pPr marL="0" marR="0">
                        <a:lnSpc>
                          <a:spcPct val="115000"/>
                        </a:lnSpc>
                        <a:spcAft>
                          <a:spcPts val="800"/>
                        </a:spcAft>
                      </a:pPr>
                      <a:r>
                        <a:rPr lang="en-US" sz="1200" kern="0">
                          <a:effectLst/>
                        </a:rPr>
                        <a:t>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80401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Front Range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dirty="0">
                          <a:effectLst/>
                        </a:rPr>
                        <a:t>6.2</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85%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a:effectLst/>
                        </a:rPr>
                        <a:t>$900,000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pPr>
                      <a:r>
                        <a:rPr lang="en-US" sz="1200" kern="0" dirty="0">
                          <a:effectLst/>
                        </a:rPr>
                        <a:t>Yellow</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5912635"/>
                  </a:ext>
                </a:extLst>
              </a:tr>
            </a:tbl>
          </a:graphicData>
        </a:graphic>
      </p:graphicFrame>
      <p:sp>
        <p:nvSpPr>
          <p:cNvPr id="7" name="TextBox 6">
            <a:extLst>
              <a:ext uri="{FF2B5EF4-FFF2-40B4-BE49-F238E27FC236}">
                <a16:creationId xmlns:a16="http://schemas.microsoft.com/office/drawing/2014/main" id="{86711139-F707-9E1B-8BF4-483ED0FD761C}"/>
              </a:ext>
            </a:extLst>
          </p:cNvPr>
          <p:cNvSpPr txBox="1"/>
          <p:nvPr/>
        </p:nvSpPr>
        <p:spPr>
          <a:xfrm>
            <a:off x="688509" y="3335915"/>
            <a:ext cx="6097978" cy="1799980"/>
          </a:xfrm>
          <a:prstGeom prst="rect">
            <a:avLst/>
          </a:prstGeom>
          <a:noFill/>
        </p:spPr>
        <p:txBody>
          <a:bodyPr wrap="square">
            <a:spAutoFit/>
          </a:bodyPr>
          <a:lstStyle/>
          <a:p>
            <a:pPr marL="342900" marR="0" lvl="0" indent="-342900">
              <a:lnSpc>
                <a:spcPct val="115000"/>
              </a:lnSpc>
              <a:spcAft>
                <a:spcPts val="800"/>
              </a:spcAft>
              <a:buSzPts val="1000"/>
              <a:buFont typeface="Symbol" pitchFamily="2" charset="2"/>
              <a:buChar char=""/>
              <a:tabLst>
                <a:tab pos="457200" algn="l"/>
              </a:tabLst>
            </a:pP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Sample Data Creation:</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Generated realistic data for 30 Colorado ZIP codes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Spans three major regions: Denver Metro, Front Range, Western Slope</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Includes key variables with realistic distributions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CB2AE79-6E2E-80D6-CC5C-2172B448BE3C}"/>
              </a:ext>
            </a:extLst>
          </p:cNvPr>
          <p:cNvSpPr txBox="1"/>
          <p:nvPr/>
        </p:nvSpPr>
        <p:spPr>
          <a:xfrm>
            <a:off x="2212806" y="5135895"/>
            <a:ext cx="9147361" cy="1624932"/>
          </a:xfrm>
          <a:prstGeom prst="rect">
            <a:avLst/>
          </a:prstGeom>
          <a:noFill/>
        </p:spPr>
        <p:txBody>
          <a:bodyPr wrap="square">
            <a:spAutoFit/>
          </a:bodyPr>
          <a:lstStyle/>
          <a:p>
            <a:pPr marL="0" marR="0">
              <a:lnSpc>
                <a:spcPct val="115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Data Sources: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Solar Irradiance: National Renewable Energy Laboratory (NREL) - https://</a:t>
            </a:r>
            <a:r>
              <a:rPr lang="en-US" sz="1400" kern="0" dirty="0" err="1">
                <a:effectLst/>
                <a:latin typeface="Times New Roman" panose="02020603050405020304" pitchFamily="18" charset="0"/>
                <a:ea typeface="Times New Roman" panose="02020603050405020304" pitchFamily="18" charset="0"/>
                <a:cs typeface="Times New Roman" panose="02020603050405020304" pitchFamily="18" charset="0"/>
              </a:rPr>
              <a:t>nsrdb.nrel.gov</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Home Ownership &amp; Property Values: U.S. Census Bureau's American Community Survey - https://</a:t>
            </a:r>
            <a:r>
              <a:rPr lang="en-US" sz="1400" kern="0" dirty="0" err="1">
                <a:effectLst/>
                <a:latin typeface="Times New Roman" panose="02020603050405020304" pitchFamily="18" charset="0"/>
                <a:ea typeface="Times New Roman" panose="02020603050405020304" pitchFamily="18" charset="0"/>
                <a:cs typeface="Times New Roman" panose="02020603050405020304" pitchFamily="18" charset="0"/>
              </a:rPr>
              <a:t>www.census.gov</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/programs-surveys/</a:t>
            </a:r>
            <a:r>
              <a:rPr lang="en-US" sz="1400" kern="0" dirty="0" err="1">
                <a:effectLst/>
                <a:latin typeface="Times New Roman" panose="02020603050405020304" pitchFamily="18" charset="0"/>
                <a:ea typeface="Times New Roman" panose="02020603050405020304" pitchFamily="18" charset="0"/>
                <a:cs typeface="Times New Roman" panose="02020603050405020304" pitchFamily="18" charset="0"/>
              </a:rPr>
              <a:t>acs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Property Value Verification: Zillow Home Value Index - https://</a:t>
            </a:r>
            <a:r>
              <a:rPr lang="en-US" sz="1400" kern="0" dirty="0" err="1">
                <a:effectLst/>
                <a:latin typeface="Times New Roman" panose="02020603050405020304" pitchFamily="18" charset="0"/>
                <a:ea typeface="Times New Roman" panose="02020603050405020304" pitchFamily="18" charset="0"/>
                <a:cs typeface="Times New Roman" panose="02020603050405020304" pitchFamily="18" charset="0"/>
              </a:rPr>
              <a:t>www.zillow.com</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/research/data/</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0" name="Audio 19">
            <a:extLst>
              <a:ext uri="{FF2B5EF4-FFF2-40B4-BE49-F238E27FC236}">
                <a16:creationId xmlns:a16="http://schemas.microsoft.com/office/drawing/2014/main" id="{5B51FEF5-DF7C-0A91-012E-19D8EF6FFD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46398253"/>
      </p:ext>
    </p:extLst>
  </p:cSld>
  <p:clrMapOvr>
    <a:masterClrMapping/>
  </p:clrMapOvr>
  <mc:AlternateContent xmlns:mc="http://schemas.openxmlformats.org/markup-compatibility/2006">
    <mc:Choice xmlns:p14="http://schemas.microsoft.com/office/powerpoint/2010/main" Requires="p14">
      <p:transition spd="slow" p14:dur="2000" advTm="39731"/>
    </mc:Choice>
    <mc:Fallback>
      <p:transition spd="slow" advTm="39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A12C-198C-9750-AB61-FA61E5C80ED0}"/>
              </a:ext>
            </a:extLst>
          </p:cNvPr>
          <p:cNvSpPr>
            <a:spLocks noGrp="1"/>
          </p:cNvSpPr>
          <p:nvPr>
            <p:ph type="title"/>
          </p:nvPr>
        </p:nvSpPr>
        <p:spPr>
          <a:xfrm>
            <a:off x="1141413" y="285008"/>
            <a:ext cx="9905998" cy="870566"/>
          </a:xfrm>
        </p:spPr>
        <p:txBody>
          <a:bodyPr/>
          <a:lstStyle/>
          <a:p>
            <a:r>
              <a:rPr lang="en-US" sz="1800" kern="0" dirty="0">
                <a:effectLst/>
                <a:latin typeface="Times New Roman" panose="02020603050405020304" pitchFamily="18" charset="0"/>
                <a:ea typeface="Times New Roman" panose="02020603050405020304" pitchFamily="18" charset="0"/>
              </a:rPr>
              <a:t>Calculating Solar Potential</a:t>
            </a:r>
            <a:r>
              <a:rPr lang="en-US" dirty="0">
                <a:effectLst/>
              </a:rPr>
              <a:t> </a:t>
            </a:r>
            <a:endParaRPr lang="en-US" dirty="0"/>
          </a:p>
        </p:txBody>
      </p:sp>
      <p:graphicFrame>
        <p:nvGraphicFramePr>
          <p:cNvPr id="11" name="Content Placeholder 2">
            <a:extLst>
              <a:ext uri="{FF2B5EF4-FFF2-40B4-BE49-F238E27FC236}">
                <a16:creationId xmlns:a16="http://schemas.microsoft.com/office/drawing/2014/main" id="{EDA55360-45DA-50D8-A07A-7E3996DF7E83}"/>
              </a:ext>
            </a:extLst>
          </p:cNvPr>
          <p:cNvGraphicFramePr>
            <a:graphicFrameLocks noGrp="1"/>
          </p:cNvGraphicFramePr>
          <p:nvPr>
            <p:ph idx="1"/>
            <p:extLst>
              <p:ext uri="{D42A27DB-BD31-4B8C-83A1-F6EECF244321}">
                <p14:modId xmlns:p14="http://schemas.microsoft.com/office/powerpoint/2010/main" val="1235539367"/>
              </p:ext>
            </p:extLst>
          </p:nvPr>
        </p:nvGraphicFramePr>
        <p:xfrm>
          <a:off x="1141413" y="1155574"/>
          <a:ext cx="9905998" cy="31469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BE367D95-CE9A-0979-9B27-42E5C296076B}"/>
              </a:ext>
            </a:extLst>
          </p:cNvPr>
          <p:cNvSpPr txBox="1"/>
          <p:nvPr/>
        </p:nvSpPr>
        <p:spPr>
          <a:xfrm>
            <a:off x="1141413" y="4120738"/>
            <a:ext cx="10080769" cy="925894"/>
          </a:xfrm>
          <a:prstGeom prst="rect">
            <a:avLst/>
          </a:prstGeom>
          <a:noFill/>
        </p:spPr>
        <p:txBody>
          <a:bodyPr wrap="square">
            <a:spAutoFit/>
          </a:bodyPr>
          <a:lstStyle/>
          <a:p>
            <a:pPr marL="0" marR="0">
              <a:lnSpc>
                <a:spcPct val="115000"/>
              </a:lnSpc>
              <a:spcAft>
                <a:spcPts val="800"/>
              </a:spcAft>
            </a:pP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Methodology Reference:</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 This approach is based on multi-criteria decision analysis (MCDA) methods commonly used in renewable energy siting. See: "GIS-based multi-criteria decision analysis for solar PV power plant site selection" (Yushchenko et al., 2018)</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E972289-D727-9F1C-E648-F2EAE4F0C4D5}"/>
              </a:ext>
            </a:extLst>
          </p:cNvPr>
          <p:cNvSpPr txBox="1"/>
          <p:nvPr/>
        </p:nvSpPr>
        <p:spPr>
          <a:xfrm>
            <a:off x="1228798" y="5201585"/>
            <a:ext cx="10551524" cy="1377172"/>
          </a:xfrm>
          <a:prstGeom prst="rect">
            <a:avLst/>
          </a:prstGeom>
          <a:noFill/>
        </p:spPr>
        <p:txBody>
          <a:bodyPr wrap="square">
            <a:spAutoFit/>
          </a:bodyPr>
          <a:lstStyle/>
          <a:p>
            <a:pPr marL="0" marR="0">
              <a:lnSpc>
                <a:spcPct val="115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Similar Resources: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NREL's </a:t>
            </a:r>
            <a:r>
              <a:rPr lang="en-US" sz="1400" kern="0" dirty="0" err="1">
                <a:effectLst/>
                <a:latin typeface="Times New Roman" panose="02020603050405020304" pitchFamily="18" charset="0"/>
                <a:ea typeface="Times New Roman" panose="02020603050405020304" pitchFamily="18" charset="0"/>
                <a:cs typeface="Times New Roman" panose="02020603050405020304" pitchFamily="18" charset="0"/>
              </a:rPr>
              <a:t>PVWatts</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Calculator: https://</a:t>
            </a:r>
            <a:r>
              <a:rPr lang="en-US" sz="1400" kern="0" dirty="0" err="1">
                <a:effectLst/>
                <a:latin typeface="Times New Roman" panose="02020603050405020304" pitchFamily="18" charset="0"/>
                <a:ea typeface="Times New Roman" panose="02020603050405020304" pitchFamily="18" charset="0"/>
                <a:cs typeface="Times New Roman" panose="02020603050405020304" pitchFamily="18" charset="0"/>
              </a:rPr>
              <a:t>pvwatts.nrel.gov</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Solar-Estimate's Solar Calculator: https://</a:t>
            </a:r>
            <a:r>
              <a:rPr lang="en-US" sz="1400" kern="0" dirty="0" err="1">
                <a:effectLst/>
                <a:latin typeface="Times New Roman" panose="02020603050405020304" pitchFamily="18" charset="0"/>
                <a:ea typeface="Times New Roman" panose="02020603050405020304" pitchFamily="18" charset="0"/>
                <a:cs typeface="Times New Roman" panose="02020603050405020304" pitchFamily="18" charset="0"/>
              </a:rPr>
              <a:t>www.solar-estimate.org</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EIA Studies on Solar Adoption Factors: https://</a:t>
            </a:r>
            <a:r>
              <a:rPr lang="en-US" sz="1400" kern="0" dirty="0" err="1">
                <a:effectLst/>
                <a:latin typeface="Times New Roman" panose="02020603050405020304" pitchFamily="18" charset="0"/>
                <a:ea typeface="Times New Roman" panose="02020603050405020304" pitchFamily="18" charset="0"/>
                <a:cs typeface="Times New Roman" panose="02020603050405020304" pitchFamily="18" charset="0"/>
              </a:rPr>
              <a:t>www.eia.gov</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/analysis/studies/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8" name="Audio 17">
            <a:extLst>
              <a:ext uri="{FF2B5EF4-FFF2-40B4-BE49-F238E27FC236}">
                <a16:creationId xmlns:a16="http://schemas.microsoft.com/office/drawing/2014/main" id="{92137CCE-F946-FD8A-2A69-8CCD277EAED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0086694"/>
      </p:ext>
    </p:extLst>
  </p:cSld>
  <p:clrMapOvr>
    <a:masterClrMapping/>
  </p:clrMapOvr>
  <mc:AlternateContent xmlns:mc="http://schemas.openxmlformats.org/markup-compatibility/2006">
    <mc:Choice xmlns:p14="http://schemas.microsoft.com/office/powerpoint/2010/main" Requires="p14">
      <p:transition spd="slow" p14:dur="2000" advTm="37446"/>
    </mc:Choice>
    <mc:Fallback>
      <p:transition spd="slow" advTm="37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olar panel farm">
            <a:extLst>
              <a:ext uri="{FF2B5EF4-FFF2-40B4-BE49-F238E27FC236}">
                <a16:creationId xmlns:a16="http://schemas.microsoft.com/office/drawing/2014/main" id="{5951ECAD-DEA7-3741-4B52-65C91BE5754F}"/>
              </a:ext>
            </a:extLst>
          </p:cNvPr>
          <p:cNvPicPr>
            <a:picLocks noChangeAspect="1"/>
          </p:cNvPicPr>
          <p:nvPr/>
        </p:nvPicPr>
        <p:blipFill>
          <a:blip r:embed="rId6">
            <a:alphaModFix amt="15000"/>
          </a:blip>
          <a:srcRect t="15094"/>
          <a:stretch/>
        </p:blipFill>
        <p:spPr>
          <a:xfrm>
            <a:off x="20" y="10"/>
            <a:ext cx="12191980" cy="6857990"/>
          </a:xfrm>
          <a:prstGeom prst="rect">
            <a:avLst/>
          </a:prstGeom>
        </p:spPr>
      </p:pic>
      <p:sp>
        <p:nvSpPr>
          <p:cNvPr id="2" name="Title 1">
            <a:extLst>
              <a:ext uri="{FF2B5EF4-FFF2-40B4-BE49-F238E27FC236}">
                <a16:creationId xmlns:a16="http://schemas.microsoft.com/office/drawing/2014/main" id="{9C22C59D-4810-1EC5-8BBA-5238FB6EE393}"/>
              </a:ext>
            </a:extLst>
          </p:cNvPr>
          <p:cNvSpPr>
            <a:spLocks noGrp="1"/>
          </p:cNvSpPr>
          <p:nvPr>
            <p:ph type="title"/>
          </p:nvPr>
        </p:nvSpPr>
        <p:spPr>
          <a:xfrm>
            <a:off x="514392" y="370114"/>
            <a:ext cx="4380613" cy="1905000"/>
          </a:xfrm>
        </p:spPr>
        <p:txBody>
          <a:bodyPr>
            <a:normAutofit/>
          </a:bodyPr>
          <a:lstStyle/>
          <a:p>
            <a:r>
              <a:rPr lang="en-US" kern="0" dirty="0">
                <a:effectLst/>
                <a:latin typeface="Times New Roman" panose="02020603050405020304" pitchFamily="18" charset="0"/>
                <a:ea typeface="Times New Roman" panose="02020603050405020304" pitchFamily="18" charset="0"/>
              </a:rPr>
              <a:t>Regional Insights</a:t>
            </a:r>
            <a:r>
              <a:rPr lang="en-US" dirty="0">
                <a:effectLst/>
              </a:rPr>
              <a:t> </a:t>
            </a:r>
            <a:endParaRPr lang="en-US" dirty="0"/>
          </a:p>
        </p:txBody>
      </p:sp>
      <p:sp>
        <p:nvSpPr>
          <p:cNvPr id="3" name="Content Placeholder 2">
            <a:extLst>
              <a:ext uri="{FF2B5EF4-FFF2-40B4-BE49-F238E27FC236}">
                <a16:creationId xmlns:a16="http://schemas.microsoft.com/office/drawing/2014/main" id="{C3383D22-681E-C39D-C93D-A91B8A050E42}"/>
              </a:ext>
            </a:extLst>
          </p:cNvPr>
          <p:cNvSpPr>
            <a:spLocks noGrp="1"/>
          </p:cNvSpPr>
          <p:nvPr>
            <p:ph idx="1"/>
          </p:nvPr>
        </p:nvSpPr>
        <p:spPr>
          <a:xfrm>
            <a:off x="514392" y="2275114"/>
            <a:ext cx="4627040" cy="2807526"/>
          </a:xfrm>
        </p:spPr>
        <p:txBody>
          <a:bodyPr>
            <a:normAutofit fontScale="85000" lnSpcReduction="20000"/>
          </a:bodyPr>
          <a:lstStyle/>
          <a:p>
            <a:pPr marL="0" marR="0">
              <a:spcAft>
                <a:spcPts val="800"/>
              </a:spcAft>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Key Findings:</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Western Slope leads in solar irradiance and home ownership</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Denver Metro has highest property values but lowest ownership rates</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Front Range shows balanced metrics across all factors</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6" name="Picture 5" descr="A graph of a solar potential&#10;&#10;AI-generated content may be incorrect.">
            <a:extLst>
              <a:ext uri="{FF2B5EF4-FFF2-40B4-BE49-F238E27FC236}">
                <a16:creationId xmlns:a16="http://schemas.microsoft.com/office/drawing/2014/main" id="{FD2A79E2-4038-DAA6-E786-B47AC1E30D37}"/>
              </a:ext>
            </a:extLst>
          </p:cNvPr>
          <p:cNvPicPr>
            <a:picLocks noChangeAspect="1"/>
          </p:cNvPicPr>
          <p:nvPr/>
        </p:nvPicPr>
        <p:blipFill>
          <a:blip r:embed="rId7"/>
          <a:stretch>
            <a:fillRect/>
          </a:stretch>
        </p:blipFill>
        <p:spPr>
          <a:xfrm>
            <a:off x="5141433" y="855023"/>
            <a:ext cx="6750798" cy="4809507"/>
          </a:xfrm>
          <a:prstGeom prst="rect">
            <a:avLst/>
          </a:prstGeom>
        </p:spPr>
      </p:pic>
      <p:pic>
        <p:nvPicPr>
          <p:cNvPr id="18" name="Audio 17">
            <a:extLst>
              <a:ext uri="{FF2B5EF4-FFF2-40B4-BE49-F238E27FC236}">
                <a16:creationId xmlns:a16="http://schemas.microsoft.com/office/drawing/2014/main" id="{E6EBE2BC-9B8A-CB4C-9613-C394F493C76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35763548"/>
      </p:ext>
    </p:extLst>
  </p:cSld>
  <p:clrMapOvr>
    <a:masterClrMapping/>
  </p:clrMapOvr>
  <mc:AlternateContent xmlns:mc="http://schemas.openxmlformats.org/markup-compatibility/2006">
    <mc:Choice xmlns:p14="http://schemas.microsoft.com/office/powerpoint/2010/main" Requires="p14">
      <p:transition spd="slow" p14:dur="2000" advTm="29242"/>
    </mc:Choice>
    <mc:Fallback>
      <p:transition spd="slow" advTm="29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Cubes connected with a red line">
            <a:extLst>
              <a:ext uri="{FF2B5EF4-FFF2-40B4-BE49-F238E27FC236}">
                <a16:creationId xmlns:a16="http://schemas.microsoft.com/office/drawing/2014/main" id="{142DDCF0-752C-1CA2-CE20-76F61661A1BD}"/>
              </a:ext>
            </a:extLst>
          </p:cNvPr>
          <p:cNvPicPr>
            <a:picLocks noChangeAspect="1"/>
          </p:cNvPicPr>
          <p:nvPr/>
        </p:nvPicPr>
        <p:blipFill>
          <a:blip r:embed="rId6">
            <a:alphaModFix amt="15000"/>
          </a:blip>
          <a:srcRect t="19020" b="7928"/>
          <a:stretch/>
        </p:blipFill>
        <p:spPr>
          <a:xfrm>
            <a:off x="20" y="95013"/>
            <a:ext cx="12191980" cy="6857990"/>
          </a:xfrm>
          <a:prstGeom prst="rect">
            <a:avLst/>
          </a:prstGeom>
        </p:spPr>
      </p:pic>
      <p:sp>
        <p:nvSpPr>
          <p:cNvPr id="2" name="Title 1">
            <a:extLst>
              <a:ext uri="{FF2B5EF4-FFF2-40B4-BE49-F238E27FC236}">
                <a16:creationId xmlns:a16="http://schemas.microsoft.com/office/drawing/2014/main" id="{6B429D15-F61C-CF8C-4F99-260BEF3FCEB3}"/>
              </a:ext>
            </a:extLst>
          </p:cNvPr>
          <p:cNvSpPr>
            <a:spLocks noGrp="1"/>
          </p:cNvSpPr>
          <p:nvPr>
            <p:ph type="title"/>
          </p:nvPr>
        </p:nvSpPr>
        <p:spPr>
          <a:xfrm>
            <a:off x="96615" y="203860"/>
            <a:ext cx="5252231" cy="1905000"/>
          </a:xfrm>
        </p:spPr>
        <p:txBody>
          <a:bodyPr>
            <a:normAutofit/>
          </a:bodyPr>
          <a:lstStyle/>
          <a:p>
            <a:r>
              <a:rPr lang="en-US" kern="0" dirty="0">
                <a:effectLst/>
                <a:latin typeface="Times New Roman" panose="02020603050405020304" pitchFamily="18" charset="0"/>
                <a:ea typeface="Times New Roman" panose="02020603050405020304" pitchFamily="18" charset="0"/>
              </a:rPr>
              <a:t>Our Predictive Model</a:t>
            </a:r>
            <a:r>
              <a:rPr lang="en-US" dirty="0">
                <a:effectLst/>
              </a:rPr>
              <a:t> </a:t>
            </a:r>
            <a:endParaRPr lang="en-US" dirty="0"/>
          </a:p>
        </p:txBody>
      </p:sp>
      <p:sp>
        <p:nvSpPr>
          <p:cNvPr id="3" name="Content Placeholder 2">
            <a:extLst>
              <a:ext uri="{FF2B5EF4-FFF2-40B4-BE49-F238E27FC236}">
                <a16:creationId xmlns:a16="http://schemas.microsoft.com/office/drawing/2014/main" id="{64962F71-87E6-8A15-E516-F3DF3757274F}"/>
              </a:ext>
            </a:extLst>
          </p:cNvPr>
          <p:cNvSpPr>
            <a:spLocks noGrp="1"/>
          </p:cNvSpPr>
          <p:nvPr>
            <p:ph idx="1"/>
          </p:nvPr>
        </p:nvSpPr>
        <p:spPr>
          <a:xfrm>
            <a:off x="243839" y="2108860"/>
            <a:ext cx="5105007" cy="3971306"/>
          </a:xfrm>
        </p:spPr>
        <p:txBody>
          <a:bodyPr>
            <a:normAutofit/>
          </a:bodyPr>
          <a:lstStyle/>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Decision tree model predicts solar potential based on key factors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Model Performance: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spcAft>
                <a:spcPts val="800"/>
              </a:spcAft>
              <a:buSzPts val="1000"/>
              <a:buFont typeface="Courier New" panose="02070309020205020404" pitchFamily="49" charset="0"/>
              <a:buChar char="o"/>
              <a:tabLst>
                <a:tab pos="9144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Root Mean Squared Error: 0.078 (lower is better!)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spcAft>
                <a:spcPts val="800"/>
              </a:spcAft>
              <a:buSzPts val="1000"/>
              <a:buFont typeface="Courier New" panose="02070309020205020404" pitchFamily="49" charset="0"/>
              <a:buChar char="o"/>
              <a:tabLst>
                <a:tab pos="9144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R-squared: 0.971 (97.1% accuracy)</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6" name="Picture 5" descr="A diagram of a tree&#10;&#10;AI-generated content may be incorrect.">
            <a:extLst>
              <a:ext uri="{FF2B5EF4-FFF2-40B4-BE49-F238E27FC236}">
                <a16:creationId xmlns:a16="http://schemas.microsoft.com/office/drawing/2014/main" id="{F7B1DD39-37C3-D6B4-1C66-8F6596D6DA9C}"/>
              </a:ext>
            </a:extLst>
          </p:cNvPr>
          <p:cNvPicPr>
            <a:picLocks noChangeAspect="1"/>
          </p:cNvPicPr>
          <p:nvPr/>
        </p:nvPicPr>
        <p:blipFill>
          <a:blip r:embed="rId7"/>
          <a:stretch>
            <a:fillRect/>
          </a:stretch>
        </p:blipFill>
        <p:spPr>
          <a:xfrm>
            <a:off x="5445442" y="777835"/>
            <a:ext cx="6499544" cy="5706092"/>
          </a:xfrm>
          <a:prstGeom prst="rect">
            <a:avLst/>
          </a:prstGeom>
        </p:spPr>
      </p:pic>
      <p:pic>
        <p:nvPicPr>
          <p:cNvPr id="19" name="Audio 18">
            <a:extLst>
              <a:ext uri="{FF2B5EF4-FFF2-40B4-BE49-F238E27FC236}">
                <a16:creationId xmlns:a16="http://schemas.microsoft.com/office/drawing/2014/main" id="{571A6032-0B01-239B-5325-4DB29564248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31972051"/>
      </p:ext>
    </p:extLst>
  </p:cSld>
  <p:clrMapOvr>
    <a:masterClrMapping/>
  </p:clrMapOvr>
  <mc:AlternateContent xmlns:mc="http://schemas.openxmlformats.org/markup-compatibility/2006">
    <mc:Choice xmlns:p14="http://schemas.microsoft.com/office/powerpoint/2010/main" Requires="p14">
      <p:transition spd="slow" p14:dur="2000" advTm="33815"/>
    </mc:Choice>
    <mc:Fallback>
      <p:transition spd="slow" advTm="33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Molecular structure and periodic table on a desk">
            <a:extLst>
              <a:ext uri="{FF2B5EF4-FFF2-40B4-BE49-F238E27FC236}">
                <a16:creationId xmlns:a16="http://schemas.microsoft.com/office/drawing/2014/main" id="{01C52ED5-8AEA-2551-95E9-D1047CACAE94}"/>
              </a:ext>
            </a:extLst>
          </p:cNvPr>
          <p:cNvPicPr>
            <a:picLocks noChangeAspect="1"/>
          </p:cNvPicPr>
          <p:nvPr/>
        </p:nvPicPr>
        <p:blipFill>
          <a:blip r:embed="rId6">
            <a:alphaModFix amt="1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170FB71-EDE6-173E-0BBC-79658032E581}"/>
              </a:ext>
            </a:extLst>
          </p:cNvPr>
          <p:cNvSpPr>
            <a:spLocks noGrp="1"/>
          </p:cNvSpPr>
          <p:nvPr>
            <p:ph type="title"/>
          </p:nvPr>
        </p:nvSpPr>
        <p:spPr>
          <a:xfrm>
            <a:off x="345766" y="370119"/>
            <a:ext cx="6708177" cy="1278577"/>
          </a:xfrm>
        </p:spPr>
        <p:txBody>
          <a:bodyPr>
            <a:normAutofit/>
          </a:bodyPr>
          <a:lstStyle/>
          <a:p>
            <a:r>
              <a:rPr lang="en-US" kern="0" dirty="0">
                <a:effectLst/>
                <a:latin typeface="Times New Roman" panose="02020603050405020304" pitchFamily="18" charset="0"/>
                <a:ea typeface="Times New Roman" panose="02020603050405020304" pitchFamily="18" charset="0"/>
              </a:rPr>
              <a:t>What Factors Matter Most?</a:t>
            </a:r>
            <a:r>
              <a:rPr lang="en-US" dirty="0">
                <a:effectLst/>
              </a:rPr>
              <a:t> </a:t>
            </a:r>
            <a:endParaRPr lang="en-US" dirty="0"/>
          </a:p>
        </p:txBody>
      </p:sp>
      <p:sp>
        <p:nvSpPr>
          <p:cNvPr id="3" name="Content Placeholder 2">
            <a:extLst>
              <a:ext uri="{FF2B5EF4-FFF2-40B4-BE49-F238E27FC236}">
                <a16:creationId xmlns:a16="http://schemas.microsoft.com/office/drawing/2014/main" id="{C15FB53F-132E-765E-3B20-AB5A41E68B45}"/>
              </a:ext>
            </a:extLst>
          </p:cNvPr>
          <p:cNvSpPr>
            <a:spLocks noGrp="1"/>
          </p:cNvSpPr>
          <p:nvPr>
            <p:ph idx="1"/>
          </p:nvPr>
        </p:nvSpPr>
        <p:spPr>
          <a:xfrm>
            <a:off x="345766" y="1648695"/>
            <a:ext cx="4190608" cy="4657101"/>
          </a:xfrm>
        </p:spPr>
        <p:txBody>
          <a:bodyPr>
            <a:normAutofit/>
          </a:bodyPr>
          <a:lstStyle/>
          <a:p>
            <a:pPr marL="0" marR="0" indent="0">
              <a:spcAft>
                <a:spcPts val="800"/>
              </a:spcAft>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Aft>
                <a:spcPts val="800"/>
              </a:spcAf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Insights: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Solar irradiance remains the dominant factor (~49%)</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Home ownership is nearly as important (~31%)</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Property values have meaningful but lesser impact (~20%)</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This validates our weighting approach in the formula</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6" name="Picture 5" descr="A screenshot of a graph&#10;&#10;AI-generated content may be incorrect.">
            <a:extLst>
              <a:ext uri="{FF2B5EF4-FFF2-40B4-BE49-F238E27FC236}">
                <a16:creationId xmlns:a16="http://schemas.microsoft.com/office/drawing/2014/main" id="{EB182327-FA50-3DE8-6AE0-3A92DA6EC5BE}"/>
              </a:ext>
            </a:extLst>
          </p:cNvPr>
          <p:cNvPicPr>
            <a:picLocks noChangeAspect="1"/>
          </p:cNvPicPr>
          <p:nvPr/>
        </p:nvPicPr>
        <p:blipFill>
          <a:blip r:embed="rId7"/>
          <a:stretch>
            <a:fillRect/>
          </a:stretch>
        </p:blipFill>
        <p:spPr>
          <a:xfrm>
            <a:off x="4714505" y="1425038"/>
            <a:ext cx="7312438" cy="5062841"/>
          </a:xfrm>
          <a:prstGeom prst="rect">
            <a:avLst/>
          </a:prstGeom>
        </p:spPr>
      </p:pic>
      <p:pic>
        <p:nvPicPr>
          <p:cNvPr id="20" name="Audio 19">
            <a:extLst>
              <a:ext uri="{FF2B5EF4-FFF2-40B4-BE49-F238E27FC236}">
                <a16:creationId xmlns:a16="http://schemas.microsoft.com/office/drawing/2014/main" id="{89F12B82-6207-B129-3202-BD24D5C6781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7119190"/>
      </p:ext>
    </p:extLst>
  </p:cSld>
  <p:clrMapOvr>
    <a:masterClrMapping/>
  </p:clrMapOvr>
  <mc:AlternateContent xmlns:mc="http://schemas.openxmlformats.org/markup-compatibility/2006">
    <mc:Choice xmlns:p14="http://schemas.microsoft.com/office/powerpoint/2010/main" Requires="p14">
      <p:transition spd="slow" p14:dur="2000" advTm="30522"/>
    </mc:Choice>
    <mc:Fallback>
      <p:transition spd="slow" advTm="30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A26BC-113C-4698-8859-A985C8324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A68B73B6-D77B-4B55-8538-206CEFD2A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solidFill>
            <a:schemeClr val="bg2"/>
          </a:solidFill>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C6F9D-1047-6F4D-AFC2-C96BCB1DD03F}"/>
              </a:ext>
            </a:extLst>
          </p:cNvPr>
          <p:cNvSpPr>
            <a:spLocks noGrp="1"/>
          </p:cNvSpPr>
          <p:nvPr>
            <p:ph type="title"/>
          </p:nvPr>
        </p:nvSpPr>
        <p:spPr>
          <a:xfrm>
            <a:off x="230970" y="-283631"/>
            <a:ext cx="4317279" cy="1802297"/>
          </a:xfrm>
        </p:spPr>
        <p:txBody>
          <a:bodyPr vert="horz" lIns="91440" tIns="45720" rIns="91440" bIns="45720" rtlCol="0" anchor="b">
            <a:normAutofit/>
          </a:bodyPr>
          <a:lstStyle/>
          <a:p>
            <a:pPr algn="ctr"/>
            <a:r>
              <a:rPr lang="en-US" sz="2800" kern="100" dirty="0">
                <a:effectLst/>
                <a:latin typeface="Aptos" panose="020B0004020202020204" pitchFamily="34" charset="0"/>
                <a:ea typeface="Aptos" panose="020B0004020202020204" pitchFamily="34" charset="0"/>
                <a:cs typeface="Times New Roman" panose="02020603050405020304" pitchFamily="18" charset="0"/>
              </a:rPr>
              <a:t>Codes for Targeting</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9" name="TextBox 8">
            <a:extLst>
              <a:ext uri="{FF2B5EF4-FFF2-40B4-BE49-F238E27FC236}">
                <a16:creationId xmlns:a16="http://schemas.microsoft.com/office/drawing/2014/main" id="{DE71471C-AB37-D655-ED7B-1F4C999186A2}"/>
              </a:ext>
            </a:extLst>
          </p:cNvPr>
          <p:cNvSpPr txBox="1"/>
          <p:nvPr/>
        </p:nvSpPr>
        <p:spPr>
          <a:xfrm>
            <a:off x="593766" y="5642827"/>
            <a:ext cx="7410201" cy="920830"/>
          </a:xfrm>
          <a:prstGeom prst="rect">
            <a:avLst/>
          </a:prstGeom>
          <a:noFill/>
        </p:spPr>
        <p:txBody>
          <a:bodyPr wrap="square">
            <a:spAutoFit/>
          </a:bodyPr>
          <a:lstStyle/>
          <a:p>
            <a:pPr marL="342900" marR="0" lvl="0" indent="-342900">
              <a:lnSpc>
                <a:spcPct val="115000"/>
              </a:lnSpc>
              <a:spcAft>
                <a:spcPts val="800"/>
              </a:spcAft>
              <a:buFont typeface="Times New Roman" panose="02020603050405020304" pitchFamily="18" charset="0"/>
              <a:buChar char="•"/>
              <a:tabLst>
                <a:tab pos="457200" algn="l"/>
              </a:tabLst>
            </a:pPr>
            <a:r>
              <a:rPr lang="en-US" sz="2400" b="1" kern="100" dirty="0">
                <a:effectLst/>
                <a:latin typeface="Aptos" panose="020B0004020202020204" pitchFamily="34" charset="0"/>
                <a:ea typeface="Aptos" panose="020B0004020202020204" pitchFamily="34" charset="0"/>
                <a:cs typeface="Times New Roman" panose="02020603050405020304" pitchFamily="18" charset="0"/>
              </a:rPr>
              <a:t>Key Insight:</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4 of the top 5 ZIP codes are in the Western Slope region</a:t>
            </a:r>
          </a:p>
        </p:txBody>
      </p:sp>
      <p:pic>
        <p:nvPicPr>
          <p:cNvPr id="13" name="Picture 12">
            <a:extLst>
              <a:ext uri="{FF2B5EF4-FFF2-40B4-BE49-F238E27FC236}">
                <a16:creationId xmlns:a16="http://schemas.microsoft.com/office/drawing/2014/main" id="{4D1033E1-22F6-C46D-3D54-0166C19B6CCF}"/>
              </a:ext>
            </a:extLst>
          </p:cNvPr>
          <p:cNvPicPr>
            <a:picLocks noChangeAspect="1"/>
          </p:cNvPicPr>
          <p:nvPr/>
        </p:nvPicPr>
        <p:blipFill>
          <a:blip r:embed="rId6"/>
          <a:stretch>
            <a:fillRect/>
          </a:stretch>
        </p:blipFill>
        <p:spPr>
          <a:xfrm>
            <a:off x="510639" y="831273"/>
            <a:ext cx="10580914" cy="4517211"/>
          </a:xfrm>
          <a:prstGeom prst="rect">
            <a:avLst/>
          </a:prstGeom>
        </p:spPr>
      </p:pic>
      <p:pic>
        <p:nvPicPr>
          <p:cNvPr id="16" name="Audio 15">
            <a:extLst>
              <a:ext uri="{FF2B5EF4-FFF2-40B4-BE49-F238E27FC236}">
                <a16:creationId xmlns:a16="http://schemas.microsoft.com/office/drawing/2014/main" id="{B265BA77-B581-04DC-8A59-D0BBAC87F5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53813960"/>
      </p:ext>
    </p:extLst>
  </p:cSld>
  <p:clrMapOvr>
    <a:masterClrMapping/>
  </p:clrMapOvr>
  <mc:AlternateContent xmlns:mc="http://schemas.openxmlformats.org/markup-compatibility/2006">
    <mc:Choice xmlns:p14="http://schemas.microsoft.com/office/powerpoint/2010/main" Requires="p14">
      <p:transition spd="slow" p14:dur="2000" advTm="21647"/>
    </mc:Choice>
    <mc:Fallback>
      <p:transition spd="slow" advTm="21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Mesh</Template>
  <TotalTime>325</TotalTime>
  <Words>1848</Words>
  <Application>Microsoft Macintosh PowerPoint</Application>
  <PresentationFormat>Widescreen</PresentationFormat>
  <Paragraphs>191</Paragraphs>
  <Slides>15</Slides>
  <Notes>15</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Arial</vt:lpstr>
      <vt:lpstr>Century Gothic</vt:lpstr>
      <vt:lpstr>Courier New</vt:lpstr>
      <vt:lpstr>Symbol</vt:lpstr>
      <vt:lpstr>Times New Roman</vt:lpstr>
      <vt:lpstr>Mesh</vt:lpstr>
      <vt:lpstr>Colorado Solar Sales Booster </vt:lpstr>
      <vt:lpstr>The Business Challenge </vt:lpstr>
      <vt:lpstr>Our Data-Driven Approach </vt:lpstr>
      <vt:lpstr>The Data Behind Our Analysis </vt:lpstr>
      <vt:lpstr>Calculating Solar Potential </vt:lpstr>
      <vt:lpstr>Regional Insights </vt:lpstr>
      <vt:lpstr>Our Predictive Model </vt:lpstr>
      <vt:lpstr>What Factors Matter Most? </vt:lpstr>
      <vt:lpstr>Codes for Targeting </vt:lpstr>
      <vt:lpstr>Region-Specific Marketing Strategy </vt:lpstr>
      <vt:lpstr>6-Month Implementation Plan </vt:lpstr>
      <vt:lpstr>Projected Performance Improvement </vt:lpstr>
      <vt:lpstr>Technical Implementation </vt:lpstr>
      <vt:lpstr>Recommended Next Steps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Shane Rodgers</dc:creator>
  <cp:lastModifiedBy>Shane Rodgers</cp:lastModifiedBy>
  <cp:revision>6</cp:revision>
  <cp:lastPrinted>2025-03-11T02:26:23Z</cp:lastPrinted>
  <dcterms:created xsi:type="dcterms:W3CDTF">2025-03-10T17:24:06Z</dcterms:created>
  <dcterms:modified xsi:type="dcterms:W3CDTF">2025-03-11T02:57:59Z</dcterms:modified>
</cp:coreProperties>
</file>